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0" r:id="rId3"/>
    <p:sldId id="261" r:id="rId4"/>
    <p:sldId id="262" r:id="rId5"/>
    <p:sldId id="265" r:id="rId6"/>
    <p:sldId id="270" r:id="rId7"/>
    <p:sldId id="272" r:id="rId8"/>
    <p:sldId id="275" r:id="rId9"/>
    <p:sldId id="274" r:id="rId10"/>
    <p:sldId id="277" r:id="rId11"/>
    <p:sldId id="278" r:id="rId12"/>
    <p:sldId id="280" r:id="rId13"/>
    <p:sldId id="279" r:id="rId14"/>
    <p:sldId id="281" r:id="rId15"/>
    <p:sldId id="282" r:id="rId16"/>
    <p:sldId id="284" r:id="rId17"/>
    <p:sldId id="283" r:id="rId18"/>
    <p:sldId id="285" r:id="rId19"/>
    <p:sldId id="286" r:id="rId20"/>
    <p:sldId id="288" r:id="rId21"/>
    <p:sldId id="289" r:id="rId22"/>
    <p:sldId id="290" r:id="rId23"/>
  </p:sldIdLst>
  <p:sldSz cx="9144000" cy="5143500" type="screen16x9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s Pardo Pérez" initials="M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2" d="100"/>
          <a:sy n="152" d="100"/>
        </p:scale>
        <p:origin x="-44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>
              <a:defRPr sz="1300"/>
            </a:lvl1pPr>
          </a:lstStyle>
          <a:p>
            <a:fld id="{1D451B54-41B2-4E3A-B28B-4A4DCE664DD2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4" tIns="47627" rIns="95254" bIns="4762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5254" tIns="47627" rIns="95254" bIns="4762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>
              <a:defRPr sz="1300"/>
            </a:lvl1pPr>
          </a:lstStyle>
          <a:p>
            <a:fld id="{80E47E64-9144-4785-8A3E-392022244E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51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19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A5464-EAFB-44A8-9BE4-4BA4D9517A52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41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15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9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0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78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00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58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9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69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09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58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8F0FA-F95A-4722-8C74-1C9487BC27B0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C9F9-243F-48D5-A508-251D46D402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78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cid:DF8F2333-BE5B-494F-8A23-BE0B54FA274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enourense.depourense.es/trenbalneario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187624" y="195421"/>
            <a:ext cx="6768850" cy="13388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500" b="1" dirty="0" smtClean="0">
              <a:solidFill>
                <a:srgbClr val="00B05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 smtClean="0">
                <a:solidFill>
                  <a:srgbClr val="00B050"/>
                </a:solidFill>
              </a:rPr>
              <a:t>FEHISPOR 2019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dirty="0" smtClean="0">
                <a:solidFill>
                  <a:srgbClr val="00B050"/>
                </a:solidFill>
              </a:rPr>
              <a:t>Badajoz, 21 – 24 de noviembre </a:t>
            </a:r>
            <a:r>
              <a:rPr lang="es-ES" dirty="0">
                <a:solidFill>
                  <a:srgbClr val="00B050"/>
                </a:solidFill>
              </a:rPr>
              <a:t>de </a:t>
            </a:r>
            <a:r>
              <a:rPr lang="es-ES" dirty="0" smtClean="0">
                <a:solidFill>
                  <a:srgbClr val="00B050"/>
                </a:solidFill>
              </a:rPr>
              <a:t>2019</a:t>
            </a:r>
            <a:endParaRPr lang="es-ES" sz="2800" b="1" dirty="0" smtClean="0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850234" y="2859782"/>
            <a:ext cx="3186262" cy="830997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6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Manuel González Sarria</a:t>
            </a:r>
          </a:p>
          <a:p>
            <a:pPr algn="r"/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Director del Proyecto </a:t>
            </a:r>
            <a:r>
              <a:rPr lang="es-ES" sz="1600" b="1" dirty="0" err="1" smtClean="0">
                <a:solidFill>
                  <a:srgbClr val="00B050"/>
                </a:solidFill>
                <a:latin typeface="Agency FB" panose="020B0503020202020204" pitchFamily="34" charset="0"/>
              </a:rPr>
              <a:t>Raia</a:t>
            </a:r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 Termal</a:t>
            </a:r>
          </a:p>
          <a:p>
            <a:pPr algn="r"/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Consejero Técnico de Presidencia CHMS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831142" y="2211710"/>
            <a:ext cx="4205354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es-ES" sz="2400" b="1" dirty="0" smtClean="0">
                <a:solidFill>
                  <a:srgbClr val="00B050"/>
                </a:solidFill>
              </a:rPr>
              <a:t>El proyecto RAIA TERMAL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338894"/>
            <a:ext cx="9143245" cy="8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10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0000"/>
                </a:solidFill>
              </a:rPr>
              <a:t>4. </a:t>
            </a:r>
            <a:r>
              <a:rPr lang="es-ES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Cronología del proyecto “</a:t>
            </a:r>
            <a:r>
              <a:rPr lang="es-ES" sz="2800" dirty="0" err="1">
                <a:solidFill>
                  <a:srgbClr val="FF0000"/>
                </a:solidFill>
                <a:ea typeface="Arial Unicode MS" pitchFamily="34" charset="-128"/>
                <a:cs typeface="Calibri"/>
              </a:rPr>
              <a:t>Raia</a:t>
            </a:r>
            <a:r>
              <a:rPr lang="es-ES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 Termal”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8491" y="987574"/>
            <a:ext cx="4159709" cy="7386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- El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15 de mayo de 2017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se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comunicó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 los socios la decisión del Comité de Gestión de la  aprobación del proyecto </a:t>
            </a:r>
            <a:r>
              <a:rPr lang="es-ES" sz="1400" b="1" dirty="0"/>
              <a:t>0061_RAIA_TERMAL_1_E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1521" y="2295023"/>
            <a:ext cx="4156680" cy="7386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- El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18 de diciembre de 2017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realizó en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Ourense la Jornada de lanzamiento “</a:t>
            </a:r>
            <a:r>
              <a:rPr lang="pt-BR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RAIA TERMAL: UN DESTINO EN DOUS PAÍSES.”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04048" y="3033687"/>
            <a:ext cx="3829441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Jornada lanzamiento “</a:t>
            </a:r>
            <a:r>
              <a:rPr lang="es-ES" dirty="0" err="1"/>
              <a:t>Raia</a:t>
            </a:r>
            <a:r>
              <a:rPr lang="es-ES" dirty="0"/>
              <a:t> Termal”. Ourense, diciembre de 2017</a:t>
            </a:r>
          </a:p>
        </p:txBody>
      </p:sp>
      <p:pic>
        <p:nvPicPr>
          <p:cNvPr id="13" name="12 Imagen" descr="cid:DF8F2333-BE5B-494F-8A23-BE0B54FA274C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7574"/>
            <a:ext cx="3829441" cy="204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Rectángulo"/>
          <p:cNvSpPr/>
          <p:nvPr/>
        </p:nvSpPr>
        <p:spPr>
          <a:xfrm>
            <a:off x="467544" y="4247098"/>
            <a:ext cx="8365944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Plazo para la ejecución del Proyecto: 2018 y 2019.- Necesidad de una prórroga</a:t>
            </a:r>
            <a:endParaRPr lang="pt-BR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14 Flecha abajo"/>
          <p:cNvSpPr/>
          <p:nvPr/>
        </p:nvSpPr>
        <p:spPr>
          <a:xfrm>
            <a:off x="4408200" y="3643272"/>
            <a:ext cx="484632" cy="406981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12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8" y="158712"/>
            <a:ext cx="7626224" cy="4847015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11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699542"/>
            <a:ext cx="8281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La ejecución de la estrategia y objetivos planteados anteriormente se articula a través de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6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ejes: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12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410" y="3120562"/>
            <a:ext cx="144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Vertebración de la Red de termalismo transfronterizo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63610" y="771550"/>
            <a:ext cx="67689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1: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Creación de la Asociación de Villas Termales de la </a:t>
            </a:r>
            <a:r>
              <a:rPr lang="es-ES" sz="1200" b="1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“</a:t>
            </a:r>
            <a:r>
              <a:rPr lang="es-ES" sz="1200" b="1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200" b="1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Termal”</a:t>
            </a:r>
            <a:endParaRPr lang="es-ES" sz="1200" b="1" i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 principio se pretendía articular una asociación integrada por agentes públicos y privados a ambos lados de la frontera vinculados con el termalismo y otros recursos naturales y culturales asociados, para consensuar estrategias encaminadas a potenciar la oferta conjunta y el destino turístico termal de la zona y darle continuidad al proyecto tras su finalización. </a:t>
            </a:r>
          </a:p>
          <a:p>
            <a:pPr algn="just"/>
            <a:endParaRPr lang="es-ES" sz="12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Se ha visto la dificultad de la creación de la asociación y se ha optado por dar presencia y voz a «</a:t>
            </a:r>
            <a:r>
              <a:rPr lang="es-ES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Termal» dentro de asociaciones ya existentes.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2: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Integración en foros e iniciativas de valor para el sector termal</a:t>
            </a:r>
            <a:endParaRPr lang="es-ES" sz="12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Esta acción pretendía una mayor visibilidad para poner en valor los recursos termales y ambientales de la zona rayana. Se proponía la integración y participación activa del organismo de articulación transfronterizo que se creara en asociaciones temáticas termales como en la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European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Historic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Thermal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Towns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Association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(EHTTA)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 la incorporación al 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Itinerario Cultural Europeo.</a:t>
            </a:r>
          </a:p>
          <a:p>
            <a:pPr algn="just"/>
            <a:endParaRPr lang="es-ES" sz="1200" i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La Diputación de Ourense es socio activo de la EHTTA, y a falta de la creación de la Asociación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Termal, ha de ser la encargada de dar voz a </a:t>
            </a:r>
            <a:r>
              <a:rPr lang="es-ES" sz="1200" i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200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 dentro de la EHTTA.</a:t>
            </a:r>
          </a:p>
          <a:p>
            <a:pPr algn="just"/>
            <a:endParaRPr lang="es-ES" sz="1200" i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ctángulo 10"/>
          <p:cNvSpPr/>
          <p:nvPr/>
        </p:nvSpPr>
        <p:spPr>
          <a:xfrm>
            <a:off x="757875" y="149163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E74F3F"/>
                </a:solidFill>
              </a:rPr>
              <a:t>Eje 1</a:t>
            </a:r>
            <a:endParaRPr lang="es-ES" b="1" dirty="0">
              <a:solidFill>
                <a:srgbClr val="E74F3F"/>
              </a:solidFill>
            </a:endParaRPr>
          </a:p>
        </p:txBody>
      </p:sp>
      <p:pic>
        <p:nvPicPr>
          <p:cNvPr id="12" name="Picture 2" descr="C:\Users\luis\Documents\P. on\15_POCTEP\15_CHMS\2. Fase ejecución\imagenes\ESQUEMA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03" y="2149438"/>
            <a:ext cx="8112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13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1112" y="2760522"/>
            <a:ext cx="144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Recuperación ambiental y puesta en valor de entornos naturales de espacios termales 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55576" y="113159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2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13" name="Picture 3" descr="C:\Users\luis\Documents\P. on\15_POCTEP\15_CHMS\2. Fase ejecución\imagenes\ESQUEMA-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90" y="1900850"/>
            <a:ext cx="8112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7206" y="2499742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Eliminación de vertidos en la zona de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Os Baños de </a:t>
            </a:r>
            <a:r>
              <a:rPr lang="es-ES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Riocaldo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próxima al balneario de </a:t>
            </a:r>
            <a:r>
              <a:rPr lang="es-ES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Lobios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Eliminación vertidos aguas residuales en Regato de A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Pousa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que llega al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Limia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en el embalse de As Conchas. Área recreativa de O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Corgo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Muiños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4" name="Picture 2" descr="C:\Users\mgsarria\Desktop\POCTEP RAIA TERMAL\2.- FotosVisitaMario\20150421_164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2" y="2643758"/>
            <a:ext cx="3110408" cy="17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835696" y="761849"/>
            <a:ext cx="705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1: Recuperación de espacios fluviales afectados por aguas residuales en entornos termales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orientada a realizar actuaciones puntuales para solventar problemáticas de aguas residuales existentes en las proximidades de entornos termales.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786432" y="4393363"/>
            <a:ext cx="3106167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Área recreativa O </a:t>
            </a:r>
            <a:r>
              <a:rPr lang="es-ES" sz="1000" b="1" dirty="0" err="1"/>
              <a:t>Corgo</a:t>
            </a:r>
            <a:r>
              <a:rPr lang="es-ES" sz="1000" b="1" dirty="0"/>
              <a:t>, </a:t>
            </a:r>
            <a:r>
              <a:rPr lang="es-ES" sz="1000" b="1" dirty="0" err="1"/>
              <a:t>Muiños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10489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14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1112" y="2760522"/>
            <a:ext cx="144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Recuperación ambiental y puesta en valor de entornos naturales de espacios termales 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55576" y="113159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2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13" name="Picture 3" descr="C:\Users\luis\Documents\P. on\15_POCTEP\15_CHMS\2. Fase ejecución\imagenes\ESQUEMA-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90" y="1900850"/>
            <a:ext cx="8112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61312" y="2067694"/>
            <a:ext cx="39604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Señalización de la “Ruta Termal de Cortegada”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Restauración</a:t>
            </a:r>
            <a:r>
              <a:rPr lang="pt-BR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arbórea del parque termal de Melgaço</a:t>
            </a:r>
          </a:p>
          <a:p>
            <a:pPr algn="just"/>
            <a:endParaRPr lang="pt-BR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Construcción de pasarela peatonal en el río Caldo (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Lobios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), en las inmediaciones del balneario, para abrir el río al balneario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Recuperación ambiental y acceso al río do </a:t>
            </a:r>
            <a:r>
              <a:rPr lang="es-ES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Gerês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Vila do </a:t>
            </a:r>
            <a:r>
              <a:rPr lang="es-ES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Gerês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para un mejor disfrute del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río</a:t>
            </a:r>
            <a:endParaRPr lang="es-ES" sz="1200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2: Acondicionamiento de rutas de senderismo y riberas de ríos en entornos termales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orientada proteger y valorizar espacios naturales que complementen la oferta de ocio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asociada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al turismo termal transfronterizo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2" name="Picture 5" descr="C:\Users\luis\Documents\P. on\15_POCTEP\15_CHMS\2. Fase ejecución\Necesidades concellos\fotos\Cortegada\20150512_13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534" y="1635646"/>
            <a:ext cx="2511138" cy="14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283534" y="3048161"/>
            <a:ext cx="2517577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Ruta senderismo en </a:t>
            </a:r>
            <a:r>
              <a:rPr lang="es-ES" dirty="0" err="1"/>
              <a:t>Cortegada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34" y="3360931"/>
            <a:ext cx="2511769" cy="1412870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6283534" y="4773801"/>
            <a:ext cx="2477779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Río </a:t>
            </a:r>
            <a:r>
              <a:rPr lang="pt-BR" dirty="0" err="1" smtClean="0"/>
              <a:t>Gerês</a:t>
            </a:r>
            <a:r>
              <a:rPr lang="pt-BR" dirty="0" smtClean="0"/>
              <a:t> </a:t>
            </a:r>
            <a:r>
              <a:rPr lang="pt-BR" dirty="0"/>
              <a:t>en Vila do </a:t>
            </a:r>
            <a:r>
              <a:rPr lang="pt-BR" dirty="0" err="1" smtClean="0"/>
              <a:t>Gerês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76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15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1: Modelo de gestión y explotación de termas y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pozas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orientada a definir un modelo de gestión y explotación de las termas y pozas naturales que parta de un análisis previo de modelos ya existentes en otros territorios y que contemple su integración y compatibilidad con las instalaciones balnearias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Balnearios y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parabalnearios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están condenados a entenderse porque son dos formas de ver un mismo fenómeno, el termalismo. Por otra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parte,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es importante hacer ver que no compiten en un mismo segmento del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mercado, sino que se complementan. </a:t>
            </a:r>
            <a:endParaRPr lang="es-ES" sz="1200" strike="sngStrike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410" y="2699504"/>
            <a:ext cx="144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Valorización y recuperación de infraestructuras y elementos patrimoniales termales.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Termas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Pozas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ángulo 10"/>
          <p:cNvSpPr/>
          <p:nvPr/>
        </p:nvSpPr>
        <p:spPr>
          <a:xfrm>
            <a:off x="757874" y="98806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3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17" name="Picture 2" descr="C:\Users\luis\Documents\P. on\15_POCTEP\15_CHMS\2. Fase ejecución\imagenes\ESQUEMA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64" y="1564149"/>
            <a:ext cx="943516" cy="8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97" y="2859782"/>
            <a:ext cx="3394547" cy="174151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2859782"/>
            <a:ext cx="3312369" cy="1741517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907703" y="4601299"/>
            <a:ext cx="6848341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 smtClean="0"/>
              <a:t>Poza Balneario </a:t>
            </a:r>
            <a:r>
              <a:rPr lang="es-ES" sz="1000" b="1" dirty="0" err="1" smtClean="0"/>
              <a:t>Lobios</a:t>
            </a:r>
            <a:r>
              <a:rPr lang="es-ES" sz="1000" b="1" dirty="0" smtClean="0"/>
              <a:t> 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41176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16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2: Implementación del modelo de gestión y explotación aplicado a termas y pozas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Se trata de impulsar de forma piloto el modelo de gestión y explotación definido anteriormente, lo que implicará además la recuperación patrimonial y la dotación de equipamiento y la gestión de recursos que permita implementarlo de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forma práctica.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410" y="2699504"/>
            <a:ext cx="144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Valorización y recuperación de infraestructuras y elementos patrimoniales termales.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Termas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Pozas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ángulo 10"/>
          <p:cNvSpPr/>
          <p:nvPr/>
        </p:nvSpPr>
        <p:spPr>
          <a:xfrm>
            <a:off x="757874" y="98806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3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17" name="Picture 2" descr="C:\Users\luis\Documents\P. on\15_POCTEP\15_CHMS\2. Fase ejecución\imagenes\ESQUEMA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64" y="1564149"/>
            <a:ext cx="943516" cy="8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835696" y="2499742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Implementación modelo gestión en las Pozas de Bande</a:t>
            </a:r>
          </a:p>
          <a:p>
            <a:pPr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Pozas integradas en el medio ambiente anexas a instalaciones balnearias. Cortegada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3" name="Picture 2" descr="C:\Users\mgsarria\Desktop\POCTEP RAIA TERMAL\2.- FotosVisitaMario\20150421_175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67" y="2239176"/>
            <a:ext cx="3253733" cy="18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638867" y="4069402"/>
            <a:ext cx="3253733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Bañeras de Bande, Bande</a:t>
            </a:r>
          </a:p>
        </p:txBody>
      </p:sp>
    </p:spTree>
    <p:extLst>
      <p:ext uri="{BB962C8B-B14F-4D97-AF65-F5344CB8AC3E}">
        <p14:creationId xmlns:p14="http://schemas.microsoft.com/office/powerpoint/2010/main" val="36257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17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7206" y="2499742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Proyecto de recuperación y puesta en valor de la trama urbana de la Vila do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Gerês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en el acceso norte a la población (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Terras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de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Bouro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).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Rehabilitación de la “Casa do Baño” (Bande)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3: Recuperación y valorización de elementos patrimoniales para un turismo termal sostenible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centrada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actuaciones concretas en elementos patrimoniales que permitan reforzar la oferta de productos turísticos en la zona fronteriza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2" name="Picture 2" descr="C:\Users\mgsarria\Desktop\POCTEP RAIA TERMAL\5.- FotosVisitaTerrasDeBouroYLobios\20150522_123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62" y="2645876"/>
            <a:ext cx="3049038" cy="17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843562" y="4360960"/>
            <a:ext cx="3049038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/>
              <a:t>Vila do </a:t>
            </a:r>
            <a:r>
              <a:rPr lang="es-ES" sz="1000" b="1" dirty="0" err="1"/>
              <a:t>Gerês</a:t>
            </a:r>
            <a:r>
              <a:rPr lang="es-ES" sz="1000" b="1" dirty="0"/>
              <a:t>, </a:t>
            </a:r>
            <a:r>
              <a:rPr lang="es-ES" sz="1000" b="1" dirty="0" err="1"/>
              <a:t>Terras</a:t>
            </a:r>
            <a:r>
              <a:rPr lang="es-ES" sz="1000" b="1" dirty="0"/>
              <a:t> de </a:t>
            </a:r>
            <a:r>
              <a:rPr lang="es-ES" sz="1000" b="1" dirty="0" err="1"/>
              <a:t>Bouro</a:t>
            </a:r>
            <a:endParaRPr lang="es-ES" sz="1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23410" y="2699504"/>
            <a:ext cx="144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Valorización y recuperación de infraestructuras y elementos patrimoniales termales.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Termas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Pozas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Rectángulo 10"/>
          <p:cNvSpPr/>
          <p:nvPr/>
        </p:nvSpPr>
        <p:spPr>
          <a:xfrm>
            <a:off x="757874" y="98806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3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19" name="Picture 2" descr="C:\Users\luis\Documents\P. on\15_POCTEP\15_CHMS\2. Fase ejecución\imagenes\ESQUEMA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64" y="1564149"/>
            <a:ext cx="943516" cy="8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18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35696" y="2139702"/>
            <a:ext cx="70953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Creación paquetes turísticos transfronterizos termales y de actividades complementarias segmentados por público objetivo y duración que combinen estancias y visitas a ambos lados de la frontera.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Puesta en marcha de un plan de movilidad dentro del territorio del destino turístico entre las villas termales a ambos lados de la frontera y principales puntos turísticos del territorio.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Gestión compartida de la oferta de alojamiento de todo el territorio desde una perspectiva única (áreas de campismo, áreas de estacionamiento de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autocaravanas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etc.)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Plan transfronterizo de asesoramiento y profesionalización del sector termal y de servicios asociados (formación en atención al cliente, idiomas,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TICs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servicio de asesoramiento para la identificación de mejoras en negocios vinculados al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sector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servicios, ….)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1: Articulación de la oferta turística y creación de productos termales de frontera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Refuerzo de la oferta actual creando productos termales conjuntos que combinen los diferentes recursos y servicios del territorio transfronterizo de manera que se refuerce el atractivo del destino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generando sinergias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3410" y="2699009"/>
            <a:ext cx="144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Gestión conjunta y promoción de recursos e itinerarios termales de frontera  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ángulo 10"/>
          <p:cNvSpPr/>
          <p:nvPr/>
        </p:nvSpPr>
        <p:spPr>
          <a:xfrm>
            <a:off x="757874" y="987574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4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20" name="Picture 3" descr="C:\Users\luis\Documents\P. on\15_POCTEP\15_CHMS\2. Fase ejecución\imagenes\ESQUEMA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28" y="1915109"/>
            <a:ext cx="8112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6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19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35696" y="1995686"/>
            <a:ext cx="709539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Medidas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concretas: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Puesta en marcha de una identidad visual conjunta del destino «RAIA TERMAL» dirigida al sector servicios (restauración, alojamiento, servicios de naturaleza, etc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.)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Participación en ferias y misiones comerciales sectoriales.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Plan de comercialización con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touroperadores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y agencias de viajes de España y Portugal para comercializar paquetes y productos termales.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Realización de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Fam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Trips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dirigidos a agencias de viajes para dar a conocer el destino termal de frontera «RAIA TERMAL; un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destino en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dos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países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»</a:t>
            </a: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Campaña de promoción turística del destino termal de frontera. Autobús “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Termal”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200" strike="sngStrike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Desarrollo de una Plataforma de comercialización conjunta del destino turismo termal de frontera.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35696" y="761849"/>
            <a:ext cx="705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bg2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Acción 2: Programa conjunto de comercialización de productos termales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Implementación de una estrategia y de planes de comercialización para productos termales seleccionados y del propio destino a través de diferentes medidas.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23410" y="2699009"/>
            <a:ext cx="144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Gestión conjunta y promoción de recursos e itinerarios termales de frontera  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ángulo 10"/>
          <p:cNvSpPr/>
          <p:nvPr/>
        </p:nvSpPr>
        <p:spPr>
          <a:xfrm>
            <a:off x="757874" y="987574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9553"/>
                </a:solidFill>
              </a:rPr>
              <a:t>Eje 4</a:t>
            </a:r>
            <a:endParaRPr lang="es-ES" b="1" dirty="0">
              <a:solidFill>
                <a:srgbClr val="009553"/>
              </a:solidFill>
            </a:endParaRPr>
          </a:p>
        </p:txBody>
      </p:sp>
      <p:pic>
        <p:nvPicPr>
          <p:cNvPr id="20" name="Picture 3" descr="C:\Users\luis\Documents\P. on\15_POCTEP\15_CHMS\2. Fase ejecución\imagenes\ESQUEMA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28" y="1915109"/>
            <a:ext cx="8112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323528" y="2420183"/>
            <a:ext cx="8568953" cy="1015663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Desarrollo del destino turístico termal de frontera </a:t>
            </a:r>
            <a:r>
              <a:rPr lang="es-ES" sz="2000" b="1" dirty="0" smtClean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gallego-portugués </a:t>
            </a:r>
            <a:r>
              <a:rPr lang="es-ES" sz="20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mediante </a:t>
            </a:r>
            <a:r>
              <a:rPr lang="es-ES" sz="2000" b="1" dirty="0" smtClean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 valorización </a:t>
            </a:r>
            <a:r>
              <a:rPr lang="es-ES" sz="20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 espacios naturales termales, la gestión y la </a:t>
            </a:r>
            <a:r>
              <a:rPr lang="es-ES" sz="2000" b="1" dirty="0" smtClean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comercialización conjunta </a:t>
            </a:r>
            <a:r>
              <a:rPr lang="es-ES" sz="20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del </a:t>
            </a:r>
            <a:r>
              <a:rPr lang="es-ES" sz="2000" b="1" dirty="0" smtClean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destino</a:t>
            </a:r>
            <a:endParaRPr lang="es-ES" sz="2000" dirty="0">
              <a:solidFill>
                <a:srgbClr val="0033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69" y="123478"/>
            <a:ext cx="3339781" cy="10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95670" y="1707654"/>
            <a:ext cx="4572000" cy="646331"/>
          </a:xfrm>
          <a:prstGeom prst="rect">
            <a:avLst/>
          </a:prstGeom>
          <a:solidFill>
            <a:srgbClr val="008247"/>
          </a:solidFill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pt-PT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Proyecto aprobado en la 1ª convocatoria INTERREG V-A 2014-2020 </a:t>
            </a:r>
          </a:p>
        </p:txBody>
      </p:sp>
      <p:sp>
        <p:nvSpPr>
          <p:cNvPr id="15" name="14 Flecha abajo"/>
          <p:cNvSpPr/>
          <p:nvPr/>
        </p:nvSpPr>
        <p:spPr>
          <a:xfrm>
            <a:off x="4311044" y="1275606"/>
            <a:ext cx="484632" cy="406981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338894"/>
            <a:ext cx="9143245" cy="8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20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5</a:t>
            </a:r>
            <a:r>
              <a:rPr lang="es-ES" sz="2800" dirty="0" smtClean="0">
                <a:solidFill>
                  <a:srgbClr val="FF0000"/>
                </a:solidFill>
              </a:rPr>
              <a:t>. Ejes estratégicos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051650" y="1053192"/>
            <a:ext cx="6480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Implicará todas aquellas tareas necesarias para la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gestión y buena marcha del proyecto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desde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un punto de vista administrativo,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como de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justificación económica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y de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coordinación de socios, así como de evaluación externa.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Adicionalmente incluye la tarea de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evaluación y monitorización de resultados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tanto ex-ante como in-</a:t>
            </a:r>
            <a:r>
              <a:rPr lang="es-ES" sz="12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itinere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y ex-post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es-ES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5420" y="1779662"/>
            <a:ext cx="144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Gestión y coordinación</a:t>
            </a:r>
            <a:endParaRPr lang="es-E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tángulo 9"/>
          <p:cNvSpPr/>
          <p:nvPr/>
        </p:nvSpPr>
        <p:spPr>
          <a:xfrm>
            <a:off x="757875" y="915566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rgbClr val="DFDB00"/>
                </a:solidFill>
              </a:rPr>
              <a:t>Eje </a:t>
            </a:r>
            <a:r>
              <a:rPr lang="es-ES" b="1" dirty="0" smtClean="0">
                <a:solidFill>
                  <a:srgbClr val="DFDB00"/>
                </a:solidFill>
              </a:rPr>
              <a:t>5</a:t>
            </a:r>
            <a:endParaRPr lang="es-ES" b="1" dirty="0">
              <a:solidFill>
                <a:srgbClr val="DFDB00"/>
              </a:solidFill>
            </a:endParaRPr>
          </a:p>
        </p:txBody>
      </p:sp>
      <p:pic>
        <p:nvPicPr>
          <p:cNvPr id="14" name="Imagen 13" descr="ESQUEM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60" y="1131590"/>
            <a:ext cx="810768" cy="74371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410" y="3920157"/>
            <a:ext cx="144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Comunicación</a:t>
            </a:r>
          </a:p>
        </p:txBody>
      </p:sp>
      <p:sp>
        <p:nvSpPr>
          <p:cNvPr id="11" name="Rectángulo 9"/>
          <p:cNvSpPr/>
          <p:nvPr/>
        </p:nvSpPr>
        <p:spPr>
          <a:xfrm>
            <a:off x="757875" y="2922498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rgbClr val="DFDB00"/>
                </a:solidFill>
              </a:rPr>
              <a:t>Eje </a:t>
            </a:r>
            <a:r>
              <a:rPr lang="es-ES" b="1" dirty="0" smtClean="0">
                <a:solidFill>
                  <a:srgbClr val="DFDB00"/>
                </a:solidFill>
              </a:rPr>
              <a:t>6</a:t>
            </a:r>
            <a:endParaRPr lang="es-ES" b="1" dirty="0">
              <a:solidFill>
                <a:srgbClr val="DFDB00"/>
              </a:solidFill>
            </a:endParaRPr>
          </a:p>
        </p:txBody>
      </p:sp>
      <p:pic>
        <p:nvPicPr>
          <p:cNvPr id="12" name="Imagen 10" descr="ESQUEMA-0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60" y="3219822"/>
            <a:ext cx="810768" cy="74371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2051650" y="2643758"/>
            <a:ext cx="619275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 este eje se incluyen las siguientes acciones:</a:t>
            </a:r>
          </a:p>
          <a:p>
            <a:pPr algn="just"/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Diseño y puesta en funcionamiento de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una web divulgativa y perfiles en redes sociales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del proyecto y de los servicios que pondrá a disposición.</a:t>
            </a:r>
          </a:p>
          <a:p>
            <a:pPr marL="342900" indent="-342900" algn="just">
              <a:buAutoNum type="arabicPeriod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Actuaciones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 publicación y difusión propias de un proyecto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transfronterizo como el presente.</a:t>
            </a:r>
          </a:p>
          <a:p>
            <a:pPr marL="342900" indent="-342900" algn="just">
              <a:buAutoNum type="arabicPeriod"/>
            </a:pPr>
            <a:endParaRPr lang="es-ES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Realización de un 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plan de transferencia y capitalización de resultados,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de cara a poner en valor los logros alcanzados, velar por su continuidad y poder compartirlos con otros territorios.</a:t>
            </a:r>
          </a:p>
          <a:p>
            <a:pPr marL="342900" indent="-342900" algn="just">
              <a:buAutoNum type="arabicPeriod"/>
            </a:pPr>
            <a:endParaRPr lang="es-ES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21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0000"/>
                </a:solidFill>
              </a:rPr>
              <a:t>6. Presupuesto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3460" y="685307"/>
            <a:ext cx="8209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Teniendo en cuenta la complejidad del proyecto, el número de socios y el marco temporal de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ejecución,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que se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estimaba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36 meses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el proyecto se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sitúa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los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2,66 millones de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euros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 los cuales un</a:t>
            </a:r>
            <a:r>
              <a:rPr lang="es-ES" sz="1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75% será </a:t>
            </a:r>
            <a:r>
              <a:rPr lang="es-ES" sz="14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cofinanciado por el </a:t>
            </a:r>
            <a:r>
              <a:rPr lang="es-ES" sz="14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FEDER.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La distribución del presupuesto será la siguiente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423971"/>
            <a:ext cx="8111212" cy="359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91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350733"/>
            <a:ext cx="7056784" cy="523220"/>
          </a:xfrm>
          <a:prstGeom prst="rect">
            <a:avLst/>
          </a:prstGeom>
          <a:solidFill>
            <a:schemeClr val="accent3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Muchas </a:t>
            </a:r>
            <a:r>
              <a:rPr lang="es-ES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gracias/</a:t>
            </a:r>
            <a:r>
              <a:rPr lang="es-ES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Muito</a:t>
            </a:r>
            <a:r>
              <a:rPr lang="es-ES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</a:t>
            </a:r>
            <a:r>
              <a:rPr lang="es-ES" sz="2800" dirty="0" err="1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obrigado</a:t>
            </a:r>
            <a:r>
              <a:rPr lang="es-ES" sz="2800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/</a:t>
            </a:r>
            <a:r>
              <a:rPr lang="es-ES" sz="2800" dirty="0" err="1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Thank</a:t>
            </a:r>
            <a:r>
              <a:rPr lang="es-ES" sz="2800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you</a:t>
            </a:r>
            <a:endParaRPr lang="es-ES" sz="2800" b="1" dirty="0" smtClean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" y="1242842"/>
            <a:ext cx="5719497" cy="309605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82" y="1419622"/>
            <a:ext cx="2926206" cy="146476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338894"/>
            <a:ext cx="9143245" cy="80460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867054" y="3147814"/>
            <a:ext cx="3186262" cy="830997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Manuel González Sarria</a:t>
            </a:r>
          </a:p>
          <a:p>
            <a:pPr algn="ctr"/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Director del Proyecto </a:t>
            </a:r>
            <a:r>
              <a:rPr lang="es-ES" sz="1600" b="1" dirty="0" err="1" smtClean="0">
                <a:solidFill>
                  <a:srgbClr val="00B050"/>
                </a:solidFill>
                <a:latin typeface="Agency FB" panose="020B0503020202020204" pitchFamily="34" charset="0"/>
              </a:rPr>
              <a:t>Raia</a:t>
            </a:r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 Termal</a:t>
            </a:r>
          </a:p>
          <a:p>
            <a:pPr algn="ctr"/>
            <a:r>
              <a:rPr lang="es-ES" sz="16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Consejero Técnico de Presidencia CHMS</a:t>
            </a:r>
          </a:p>
        </p:txBody>
      </p:sp>
    </p:spTree>
    <p:extLst>
      <p:ext uri="{BB962C8B-B14F-4D97-AF65-F5344CB8AC3E}">
        <p14:creationId xmlns:p14="http://schemas.microsoft.com/office/powerpoint/2010/main" val="12609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55570" y="573473"/>
            <a:ext cx="7272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7063" algn="l"/>
              </a:tabLst>
            </a:pPr>
            <a:r>
              <a:rPr kumimoji="0" lang="pt-PT" sz="4200" b="0" i="0" u="none" strike="noStrike" cap="none" normalizeH="0" baseline="0" dirty="0" smtClean="0">
                <a:ln>
                  <a:noFill/>
                </a:ln>
                <a:solidFill>
                  <a:srgbClr val="5F606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Índice</a:t>
            </a:r>
            <a:endParaRPr kumimoji="0" lang="pt-PT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47581" y="2355721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9F95"/>
                </a:solidFill>
              </a:rPr>
              <a:t>La idea de </a:t>
            </a:r>
          </a:p>
          <a:p>
            <a:r>
              <a:rPr lang="es-ES" b="1" dirty="0">
                <a:solidFill>
                  <a:srgbClr val="009F95"/>
                </a:solidFill>
              </a:rPr>
              <a:t>proyecto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18608" y="1501201"/>
            <a:ext cx="154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E74F3F"/>
                </a:solidFill>
              </a:rPr>
              <a:t>El caldo de cultivo</a:t>
            </a:r>
            <a:endParaRPr lang="es-ES" b="1" dirty="0">
              <a:solidFill>
                <a:srgbClr val="E74F3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47580" y="3142604"/>
            <a:ext cx="130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DFDB00"/>
                </a:solidFill>
              </a:rPr>
              <a:t>Ámbito y </a:t>
            </a:r>
          </a:p>
          <a:p>
            <a:r>
              <a:rPr lang="es-ES" b="1" dirty="0" smtClean="0">
                <a:solidFill>
                  <a:srgbClr val="DFDB00"/>
                </a:solidFill>
              </a:rPr>
              <a:t>promotores</a:t>
            </a:r>
            <a:endParaRPr lang="es-ES" b="1" dirty="0">
              <a:solidFill>
                <a:srgbClr val="DFDB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55970" y="2386499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9F95"/>
                </a:solidFill>
              </a:rPr>
              <a:t>Ejes de actuación</a:t>
            </a:r>
            <a:endParaRPr lang="es-ES" b="1" dirty="0">
              <a:solidFill>
                <a:srgbClr val="009F95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21725" y="1585251"/>
            <a:ext cx="195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E74F3F"/>
                </a:solidFill>
              </a:rPr>
              <a:t>Cronología</a:t>
            </a:r>
            <a:endParaRPr lang="es-ES" b="1" dirty="0">
              <a:solidFill>
                <a:srgbClr val="E74F3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83642" y="3196611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DFDB00"/>
                </a:solidFill>
              </a:rPr>
              <a:t>Presupuesto</a:t>
            </a:r>
            <a:endParaRPr lang="es-ES" b="1" dirty="0">
              <a:solidFill>
                <a:srgbClr val="DFDB00"/>
              </a:solidFill>
            </a:endParaRPr>
          </a:p>
        </p:txBody>
      </p:sp>
      <p:pic>
        <p:nvPicPr>
          <p:cNvPr id="2" name="Imagen 1" descr="Mino transfronterizo2-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0" y="1306350"/>
            <a:ext cx="1223998" cy="887348"/>
          </a:xfrm>
          <a:prstGeom prst="rect">
            <a:avLst/>
          </a:prstGeom>
        </p:spPr>
      </p:pic>
      <p:pic>
        <p:nvPicPr>
          <p:cNvPr id="7" name="Imagen 6" descr="Mino transfronterizo2-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0" y="2139690"/>
            <a:ext cx="1191958" cy="864120"/>
          </a:xfrm>
          <a:prstGeom prst="rect">
            <a:avLst/>
          </a:prstGeom>
        </p:spPr>
      </p:pic>
      <p:pic>
        <p:nvPicPr>
          <p:cNvPr id="11" name="Imagen 10" descr="Mino transfronterizo2-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0" y="2980581"/>
            <a:ext cx="1224000" cy="88734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68988" y="158525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6"/>
                </a:solidFill>
              </a:rPr>
              <a:t>1.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27480" y="2409728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6"/>
                </a:solidFill>
              </a:rPr>
              <a:t>2.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27480" y="325061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6"/>
                </a:solidFill>
              </a:rPr>
              <a:t>3.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pic>
        <p:nvPicPr>
          <p:cNvPr id="16" name="Imagen 15" descr="Mino transfronterizo2-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0" y="2116461"/>
            <a:ext cx="1191958" cy="86412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635870" y="238649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6"/>
                </a:solidFill>
              </a:rPr>
              <a:t>5.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pic>
        <p:nvPicPr>
          <p:cNvPr id="18" name="Imagen 17" descr="Mino transfronterizo2-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0" y="2980581"/>
            <a:ext cx="1224000" cy="88734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635870" y="325061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6"/>
                </a:solidFill>
              </a:rPr>
              <a:t>6.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pic>
        <p:nvPicPr>
          <p:cNvPr id="22" name="Imagen 21" descr="Mino transfronterizo2-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312" y="1306348"/>
            <a:ext cx="1223998" cy="887348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707880" y="1585251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/>
                </a:solidFill>
              </a:rPr>
              <a:t>4</a:t>
            </a:r>
            <a:r>
              <a:rPr lang="es-ES" sz="2800" b="1" dirty="0" smtClean="0">
                <a:solidFill>
                  <a:schemeClr val="accent6"/>
                </a:solidFill>
              </a:rPr>
              <a:t>.</a:t>
            </a:r>
            <a:endParaRPr lang="es-ES" sz="2800" b="1" dirty="0">
              <a:solidFill>
                <a:schemeClr val="accent6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1" y="4011910"/>
            <a:ext cx="2627300" cy="94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8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4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1</a:t>
            </a:r>
            <a:r>
              <a:rPr lang="es-ES" sz="2800" dirty="0" smtClean="0">
                <a:solidFill>
                  <a:srgbClr val="FF0000"/>
                </a:solidFill>
              </a:rPr>
              <a:t>. </a:t>
            </a:r>
            <a:r>
              <a:rPr lang="pt-PT" sz="2800" dirty="0" smtClean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El caldo de cultivo. Los agentes I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9270" y="843558"/>
            <a:ext cx="8229600" cy="97213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400"/>
              </a:spcBef>
              <a:buNone/>
            </a:pP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Existen diversas entidades con un </a:t>
            </a:r>
            <a:r>
              <a:rPr lang="pt-PT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posicionamiento claro para apoyar el desarrollo del sector turístico termal en el territorio</a:t>
            </a: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, en base a la potenciación de los recursos naturales y culturales de forma conjunta. Estas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organizaciones, antes de unirse para diseñar el proyecto Raia Termal, ya habían realizado </a:t>
            </a: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acciones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 </a:t>
            </a: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ese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sentido </a:t>
            </a: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los últimos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años, </a:t>
            </a:r>
            <a:r>
              <a:rPr lang="pt-PT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aunque desde diferentes perspectivas  </a:t>
            </a: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65072" y="177966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</a:pPr>
            <a:r>
              <a:rPr lang="pt-PT" sz="14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La Confederación Hidrográfica del Miño – Sil </a:t>
            </a:r>
            <a:r>
              <a:rPr lang="pt-PT" sz="14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había apoyado </a:t>
            </a:r>
            <a:r>
              <a:rPr lang="pt-PT" sz="14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iniciativas que </a:t>
            </a:r>
            <a:r>
              <a:rPr lang="pt-PT" sz="14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contribuían a </a:t>
            </a:r>
            <a:r>
              <a:rPr lang="pt-PT" sz="14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dinamizar la economía ligada al uso del agua en los </a:t>
            </a:r>
            <a:r>
              <a:rPr lang="pt-PT" sz="14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ayuntamientos </a:t>
            </a:r>
            <a:r>
              <a:rPr lang="pt-PT" sz="14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 su demarcación, colaborando en la recuperación y construcción de infraestructuras </a:t>
            </a:r>
            <a:r>
              <a:rPr lang="pt-PT" sz="1400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termales.</a:t>
            </a: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590872" y="2499742"/>
            <a:ext cx="8229600" cy="972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pt-PT" sz="14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La Diputación de Ourense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había comenzado a liderar el </a:t>
            </a:r>
            <a:r>
              <a:rPr lang="pt-PT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Plan de Turismo Termal para la provincia de Ourense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y el </a:t>
            </a:r>
            <a:r>
              <a:rPr lang="pt-PT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Programa </a:t>
            </a:r>
            <a:r>
              <a:rPr lang="pt-PT" sz="1400" b="1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Tren Balnearios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</a:t>
            </a:r>
            <a:r>
              <a:rPr lang="pt-PT" sz="1400" b="1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 conlaboración con RENFE, para ofrecer paquetes turísticos que incluyen el transporte y el alojamiento en los balnearios de la provincia desde 30 ciudades españolas. (</a:t>
            </a:r>
            <a:r>
              <a:rPr lang="pt-PT" sz="1400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hlinkClick r:id="rId3"/>
              </a:rPr>
              <a:t>http://benourense.depourense.es/trenbalnearios/</a:t>
            </a:r>
            <a:r>
              <a:rPr lang="pt-PT" sz="1400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pt-PT" sz="1400" i="1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899"/>
            <a:ext cx="5057530" cy="14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7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5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1</a:t>
            </a:r>
            <a:r>
              <a:rPr lang="es-ES" sz="2800" dirty="0" smtClean="0">
                <a:solidFill>
                  <a:srgbClr val="FF0000"/>
                </a:solidFill>
              </a:rPr>
              <a:t>. </a:t>
            </a:r>
            <a:r>
              <a:rPr lang="pt-PT" sz="2800" dirty="0" smtClean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El caldo de cultivo. Los agentes II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9270" y="843558"/>
            <a:ext cx="4194738" cy="97213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400"/>
              </a:spcBef>
              <a:buNone/>
            </a:pPr>
            <a:r>
              <a:rPr lang="pt-PT" sz="12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</a:t>
            </a:r>
            <a:r>
              <a:rPr lang="pt-PT" sz="12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 </a:t>
            </a:r>
            <a:r>
              <a:rPr lang="pt-PT" sz="12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Cámara Municipal de </a:t>
            </a:r>
            <a:r>
              <a:rPr lang="pt-PT" sz="12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Melgaço</a:t>
            </a:r>
            <a:r>
              <a:rPr lang="pt-PT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había </a:t>
            </a:r>
            <a:r>
              <a:rPr lang="pt-PT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realizado mejoras en las infraestructuras de las Termas do Peso (nueva piscina, recuperación de la Fonte do Balneario do Peso, ...) y </a:t>
            </a:r>
            <a:r>
              <a:rPr lang="pt-PT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tenía </a:t>
            </a:r>
            <a:r>
              <a:rPr lang="pt-PT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previstas nuevas actuaciones de mejora  en su entorno</a:t>
            </a:r>
            <a:r>
              <a:rPr lang="pt-PT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... </a:t>
            </a:r>
            <a:endParaRPr lang="pt-PT" sz="1200" i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spcBef>
                <a:spcPts val="400"/>
              </a:spcBef>
            </a:pPr>
            <a:endParaRPr lang="pt-PT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spcBef>
                <a:spcPts val="400"/>
              </a:spcBef>
            </a:pPr>
            <a:endParaRPr lang="pt-PT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9" name="Picture 2" descr="C:\Users\luis\Documents\P. on\15_POCTEP\15_CHMS\2. Fase ejecución\Necesidades concellos\fotos\Melgaço\20150511_172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136" y="843558"/>
            <a:ext cx="4176464" cy="9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449270" y="1923678"/>
            <a:ext cx="4221665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pt-PT" sz="12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La Cámara Municipal de Terras de Bouro</a:t>
            </a:r>
            <a:r>
              <a:rPr lang="pt-PT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había potenciado y realizado varias actuaciones y tenía otras previstas para mejorar la oferta turística basada en el termalismo, en la naturaleza y en la etnografía, haciendo de la Vila do Gerês, el principal punto de atracción del Parque Nacional da Peneda – Gerês. </a:t>
            </a: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374960" y="3219822"/>
            <a:ext cx="4341176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pt-PT" sz="1200" b="1" dirty="0" smtClean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Los ayuntamientos de Bande, Cortegada, Lobios y Muiños</a:t>
            </a:r>
            <a:r>
              <a:rPr lang="pt-PT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ya habían mejorado las instalaciones balnearias (nuevo balneario de Cortegada inaugurado en 2015, construcción de nuevas piscinas termales en Bande, ....) y ya basaban su promoción turística en sus recursos termales y de naturaleza.</a:t>
            </a:r>
            <a:endParaRPr lang="pt-PT" sz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36" y="1851669"/>
            <a:ext cx="4176463" cy="12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laregion.es/media/laregion/images/2015/04/08/20150408094951437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137" y="3219822"/>
            <a:ext cx="417646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6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1</a:t>
            </a:r>
            <a:r>
              <a:rPr lang="es-ES" sz="2800" dirty="0" smtClean="0">
                <a:solidFill>
                  <a:srgbClr val="FF0000"/>
                </a:solidFill>
              </a:rPr>
              <a:t>. </a:t>
            </a:r>
            <a:r>
              <a:rPr lang="pt-PT" sz="2800" dirty="0" smtClean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El caldo </a:t>
            </a:r>
            <a:r>
              <a:rPr lang="pt-PT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de cultivo. La financiación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400"/>
              </a:spcBef>
            </a:pPr>
            <a:r>
              <a:rPr lang="pt-PT" sz="14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FONDOS EUROPEOS. INTERREG V-A</a:t>
            </a:r>
          </a:p>
          <a:p>
            <a:pPr marL="0" indent="0" algn="just">
              <a:spcBef>
                <a:spcPts val="400"/>
              </a:spcBef>
              <a:buNone/>
            </a:pPr>
            <a:r>
              <a:rPr lang="pt-PT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t-PT" sz="14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Prioridad </a:t>
            </a:r>
            <a:r>
              <a:rPr lang="pt-PT" sz="1400" b="1" dirty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 inversión 6.C: “Protección, fomento y desarrollo del patrimonio cultural y natural”</a:t>
            </a:r>
            <a:endParaRPr lang="es-ES" sz="1400" dirty="0">
              <a:solidFill>
                <a:srgbClr val="00B0F0"/>
              </a:solidFill>
            </a:endParaRPr>
          </a:p>
          <a:p>
            <a:pPr algn="just">
              <a:spcBef>
                <a:spcPts val="400"/>
              </a:spcBef>
            </a:pPr>
            <a:endParaRPr lang="pt-PT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1" algn="just">
              <a:spcBef>
                <a:spcPts val="400"/>
              </a:spcBef>
            </a:pPr>
            <a:r>
              <a:rPr lang="pt-PT" sz="10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Su</a:t>
            </a:r>
            <a:r>
              <a:rPr lang="pt-PT" sz="1000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t-PT" sz="10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objetivo específico </a:t>
            </a:r>
            <a:r>
              <a:rPr lang="pt-PT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es </a:t>
            </a:r>
            <a:r>
              <a:rPr lang="es-E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proteger y </a:t>
            </a:r>
            <a:r>
              <a:rPr lang="es-ES" sz="1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valorizar el patrimonio cultural y natural como soporte de base económica de la región transfronteriza.</a:t>
            </a:r>
          </a:p>
          <a:p>
            <a:pPr lvl="1" algn="just">
              <a:spcBef>
                <a:spcPts val="400"/>
              </a:spcBef>
            </a:pPr>
            <a:r>
              <a:rPr lang="pt-PT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Los </a:t>
            </a:r>
            <a:r>
              <a:rPr lang="pt-PT" sz="10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resultados que se pretenden alcanzar con el INTERREG V-A en esta prioridad </a:t>
            </a:r>
            <a:r>
              <a:rPr lang="pt-PT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es ofrecer el apoyo necesario a esta región para la recuperación </a:t>
            </a:r>
            <a:r>
              <a:rPr lang="es-ES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 todo su valor y funcionalidad como espacios promotores de nuevos empleos y usos culturales, ya que persisten numerosas áreas y espacios con un rico patrimonio histórico, cultural, arquitectónico y paisajístico de gran singularidad y </a:t>
            </a:r>
            <a:r>
              <a:rPr lang="es-ES" sz="10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atractivo. </a:t>
            </a:r>
            <a:endParaRPr lang="es-ES" sz="1000" strike="sngStrike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1" algn="just">
              <a:spcBef>
                <a:spcPts val="400"/>
              </a:spcBef>
            </a:pPr>
            <a:r>
              <a:rPr lang="pt-PT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Las </a:t>
            </a:r>
            <a:r>
              <a:rPr lang="pt-PT" sz="1000" b="1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prioridades de inversión</a:t>
            </a:r>
            <a:r>
              <a:rPr lang="pt-PT" sz="1000" dirty="0">
                <a:solidFill>
                  <a:srgbClr val="39A9D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t-PT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van desde la </a:t>
            </a:r>
            <a:r>
              <a:rPr lang="es-ES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creación de redes, físicas </a:t>
            </a:r>
            <a:r>
              <a:rPr lang="es-ES" sz="10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 inmateriales, </a:t>
            </a:r>
            <a:r>
              <a:rPr lang="es-ES" sz="1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que vertebren los valores comunes de tipo natural, histórico y cultural, hasta iniciativas y actuaciones para la gestión coordinada de los recursos e itinerarios turísticos basados en los recursos ambientales y culturales comunes y la promoción </a:t>
            </a:r>
            <a:r>
              <a:rPr lang="es-ES" sz="1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conjunta</a:t>
            </a:r>
            <a:r>
              <a:rPr lang="pt-PT" sz="10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r>
              <a:rPr lang="pt-PT" sz="6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lvl="1" algn="just">
              <a:spcBef>
                <a:spcPts val="400"/>
              </a:spcBef>
            </a:pPr>
            <a:endParaRPr lang="pt-PT" sz="10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lvl="1" indent="0" algn="just">
              <a:spcBef>
                <a:spcPts val="400"/>
              </a:spcBef>
              <a:buNone/>
            </a:pPr>
            <a:endParaRPr lang="pt-PT" sz="10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lvl="1" indent="0" algn="just">
              <a:spcBef>
                <a:spcPts val="400"/>
              </a:spcBef>
              <a:buNone/>
            </a:pPr>
            <a:endParaRPr lang="es-ES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01599"/>
            <a:ext cx="3049793" cy="109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3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7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0000"/>
                </a:solidFill>
              </a:rPr>
              <a:t>2. </a:t>
            </a:r>
            <a:r>
              <a:rPr lang="pt-PT" sz="2800" dirty="0" smtClean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La idea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172210" y="347072"/>
            <a:ext cx="6573416" cy="720100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400"/>
              </a:spcBef>
              <a:buNone/>
            </a:pPr>
            <a:r>
              <a:rPr lang="pt-PT" sz="15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RAIA TERMAL – </a:t>
            </a:r>
            <a:r>
              <a:rPr lang="es-ES" sz="15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Desarrollo del destino turístico termal de frontera gallego-portugués mediante la valorización de espacios naturales termales, la gestión y la comercialización conjunta del destino</a:t>
            </a:r>
            <a:endParaRPr lang="pt-PT" sz="15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7800" indent="-177800" algn="just">
              <a:spcBef>
                <a:spcPts val="400"/>
              </a:spcBef>
              <a:buFont typeface="Wingdings" pitchFamily="2" charset="2"/>
              <a:buChar char="§"/>
            </a:pPr>
            <a:endParaRPr lang="pt-PT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ts val="400"/>
              </a:spcBef>
            </a:pPr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/>
          </a:p>
        </p:txBody>
      </p:sp>
      <p:sp>
        <p:nvSpPr>
          <p:cNvPr id="9" name="CuadroTexto 7"/>
          <p:cNvSpPr txBox="1"/>
          <p:nvPr/>
        </p:nvSpPr>
        <p:spPr>
          <a:xfrm>
            <a:off x="422912" y="1347614"/>
            <a:ext cx="197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Objetivo general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331550" y="1692785"/>
            <a:ext cx="0" cy="9509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7"/>
          <p:cNvSpPr txBox="1"/>
          <p:nvPr/>
        </p:nvSpPr>
        <p:spPr>
          <a:xfrm>
            <a:off x="432246" y="2571750"/>
            <a:ext cx="197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medios</a:t>
            </a:r>
          </a:p>
        </p:txBody>
      </p:sp>
      <p:sp>
        <p:nvSpPr>
          <p:cNvPr id="13" name="CuadroTexto 7"/>
          <p:cNvSpPr txBox="1"/>
          <p:nvPr/>
        </p:nvSpPr>
        <p:spPr>
          <a:xfrm>
            <a:off x="539552" y="372387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Acciones destinadas a </a:t>
            </a:r>
          </a:p>
        </p:txBody>
      </p:sp>
      <p:sp>
        <p:nvSpPr>
          <p:cNvPr id="14" name="CuadroTexto 7"/>
          <p:cNvSpPr txBox="1"/>
          <p:nvPr/>
        </p:nvSpPr>
        <p:spPr>
          <a:xfrm rot="5400000">
            <a:off x="388728" y="1990143"/>
            <a:ext cx="1216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E74F3F"/>
                </a:solidFill>
              </a:rPr>
              <a:t>Lograble   empleando</a:t>
            </a: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1310641" y="3003798"/>
            <a:ext cx="0" cy="7984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7"/>
          <p:cNvSpPr txBox="1"/>
          <p:nvPr/>
        </p:nvSpPr>
        <p:spPr>
          <a:xfrm rot="5400000">
            <a:off x="471848" y="3102172"/>
            <a:ext cx="10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E74F3F"/>
                </a:solidFill>
              </a:rPr>
              <a:t>Realizando para ello</a:t>
            </a:r>
          </a:p>
        </p:txBody>
      </p:sp>
      <p:sp>
        <p:nvSpPr>
          <p:cNvPr id="17" name="Rectángulo 3"/>
          <p:cNvSpPr/>
          <p:nvPr/>
        </p:nvSpPr>
        <p:spPr>
          <a:xfrm>
            <a:off x="2399980" y="1185014"/>
            <a:ext cx="6489997" cy="7386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Contribuir a que el territorio RAIA TERMAL sea un 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relevante destino transfronterizo de turismo termal, de naturaleza y cultural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 la Península Ibérica</a:t>
            </a:r>
          </a:p>
        </p:txBody>
      </p:sp>
      <p:sp>
        <p:nvSpPr>
          <p:cNvPr id="19" name="Rectángulo 3"/>
          <p:cNvSpPr/>
          <p:nvPr/>
        </p:nvSpPr>
        <p:spPr>
          <a:xfrm>
            <a:off x="2411700" y="2256278"/>
            <a:ext cx="6489997" cy="9541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gracias a una 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oferta de itinerarios y productos excelentes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que integren los recursos de ambos lados de la frontera por compartir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una estrategia turística única y común para todo el territorio bajo el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lema: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RAIA TERMAL: UN DESTINO EN DOS PAÍSES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20" name="Rectángulo 3"/>
          <p:cNvSpPr/>
          <p:nvPr/>
        </p:nvSpPr>
        <p:spPr>
          <a:xfrm>
            <a:off x="2428038" y="3507854"/>
            <a:ext cx="6489997" cy="11695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oner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valor 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recursos 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naturales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y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culturales</a:t>
            </a:r>
            <a:r>
              <a:rPr lang="es-ES" sz="1400" b="1" dirty="0" smtClean="0">
                <a:solidFill>
                  <a:srgbClr val="009553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ligarlos al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termalismo</a:t>
            </a: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y vertebrar de manera 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conjunta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las iniciativas de gestión y de comercialización para crear un único destino termal de frontera y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así contribuir al desarrollo del termalismo y favorecer el turismo de calidad en la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zona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transfronteriza entre Galicia y el Norte de Portugal</a:t>
            </a:r>
            <a:endParaRPr lang="es-ES" sz="14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8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>
                <a:solidFill>
                  <a:srgbClr val="FF0000"/>
                </a:solidFill>
              </a:rPr>
              <a:t>3. </a:t>
            </a:r>
            <a:r>
              <a:rPr lang="pt-PT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Ámbito de actuación y entidades </a:t>
            </a:r>
            <a:r>
              <a:rPr lang="pt-PT" sz="2800" dirty="0" smtClean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implicadas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8" name="Rectángulo 3"/>
          <p:cNvSpPr/>
          <p:nvPr/>
        </p:nvSpPr>
        <p:spPr>
          <a:xfrm>
            <a:off x="251520" y="840161"/>
            <a:ext cx="5760788" cy="16004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El ámbito de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actuación del proyecto </a:t>
            </a:r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es la zona transfronteriza, ligada a los tramos internacionales de los ríos Miño y </a:t>
            </a:r>
            <a:r>
              <a:rPr lang="es-ES" sz="14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Limia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distinguiéndose dos </a:t>
            </a:r>
            <a:r>
              <a:rPr lang="es-ES" sz="14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subzonas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en el destino «</a:t>
            </a:r>
            <a:r>
              <a:rPr lang="es-ES" sz="14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Raia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Termal»:</a:t>
            </a:r>
          </a:p>
          <a:p>
            <a:pPr algn="just"/>
            <a:endParaRPr lang="es-ES" sz="8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2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Subzona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termal transfronteriza Río Miño: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Eje Cortegada (ES) – Melgaço (PT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es-ES" sz="12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Subzona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termal transfronteriza Río </a:t>
            </a:r>
            <a:r>
              <a:rPr lang="es-ES" sz="12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Limia</a:t>
            </a:r>
            <a:r>
              <a:rPr lang="es-ES" sz="1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: </a:t>
            </a:r>
            <a:r>
              <a:rPr lang="pt-BR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Eje</a:t>
            </a:r>
            <a:r>
              <a:rPr lang="pt-BR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Bande – </a:t>
            </a:r>
            <a:r>
              <a:rPr lang="pt-BR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Muíños</a:t>
            </a:r>
            <a:r>
              <a:rPr lang="pt-BR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- </a:t>
            </a:r>
            <a:r>
              <a:rPr lang="pt-BR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Lobios</a:t>
            </a:r>
            <a:r>
              <a:rPr lang="pt-BR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(ES) – Terras de </a:t>
            </a:r>
            <a:r>
              <a:rPr lang="pt-BR" sz="12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Bouro</a:t>
            </a:r>
            <a:r>
              <a:rPr lang="pt-BR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(PT)</a:t>
            </a:r>
            <a:endParaRPr lang="pt-BR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84" y="771550"/>
            <a:ext cx="2799774" cy="396086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48491" y="2554907"/>
            <a:ext cx="5760788" cy="13849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ESPAÑA:</a:t>
            </a:r>
          </a:p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Confederación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Hidrográfica Miño-Sil</a:t>
            </a:r>
          </a:p>
          <a:p>
            <a:pPr algn="just"/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. Diputación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Ourense: 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Bande, Cortegada, </a:t>
            </a:r>
            <a:r>
              <a:rPr lang="es-ES" sz="14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Lobios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y </a:t>
            </a:r>
            <a:r>
              <a:rPr lang="es-ES" sz="14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Muiños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PORTUGAL:</a:t>
            </a:r>
          </a:p>
          <a:p>
            <a:pPr algn="just"/>
            <a:r>
              <a:rPr lang="es-ES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Cámara municipal de Melgaço</a:t>
            </a:r>
          </a:p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Cámara municipal de </a:t>
            </a:r>
            <a:r>
              <a:rPr lang="es-ES" sz="14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Terras</a:t>
            </a:r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de </a:t>
            </a:r>
            <a:r>
              <a:rPr lang="es-ES" sz="140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Bouro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1520" y="4083918"/>
            <a:ext cx="5760788" cy="9541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Partenariado</a:t>
            </a:r>
            <a:r>
              <a:rPr lang="es-ES" sz="14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  <a:endParaRPr lang="es-ES" sz="1400" b="1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R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epresentativo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Equilibrado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/>
            <a:r>
              <a:rPr lang="es-ES" sz="14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r>
              <a:rPr lang="es-ES" sz="14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Con experiencia en fondos europeos</a:t>
            </a:r>
            <a:endParaRPr lang="es-ES" sz="14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04560" y="158103"/>
            <a:ext cx="288040" cy="111872"/>
          </a:xfrm>
          <a:prstGeom prst="rect">
            <a:avLst/>
          </a:prstGeom>
          <a:solidFill>
            <a:srgbClr val="E74F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t-PT" dirty="0"/>
          </a:p>
        </p:txBody>
      </p:sp>
      <p:sp>
        <p:nvSpPr>
          <p:cNvPr id="7" name="Marcador de Posição do Número do Diapositivo 22"/>
          <p:cNvSpPr txBox="1">
            <a:spLocks/>
          </p:cNvSpPr>
          <p:nvPr/>
        </p:nvSpPr>
        <p:spPr>
          <a:xfrm>
            <a:off x="7885208" y="161960"/>
            <a:ext cx="909464" cy="303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34FAA8-4E1B-4618-89E9-5EF18C577024}" type="slidenum">
              <a:rPr lang="pt-PT" sz="800" smtClean="0">
                <a:solidFill>
                  <a:schemeClr val="accent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/>
              <a:t>9</a:t>
            </a:fld>
            <a:endParaRPr lang="pt-PT" sz="800" dirty="0">
              <a:solidFill>
                <a:schemeClr val="accent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0664"/>
            <a:ext cx="8229600" cy="709587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rgbClr val="FF0000"/>
                </a:solidFill>
              </a:rPr>
              <a:t>4. </a:t>
            </a:r>
            <a:r>
              <a:rPr lang="es-ES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Cronología del proyecto “</a:t>
            </a:r>
            <a:r>
              <a:rPr lang="es-ES" sz="2800" dirty="0" err="1">
                <a:solidFill>
                  <a:srgbClr val="FF0000"/>
                </a:solidFill>
                <a:ea typeface="Arial Unicode MS" pitchFamily="34" charset="-128"/>
                <a:cs typeface="Calibri"/>
              </a:rPr>
              <a:t>Raia</a:t>
            </a:r>
            <a:r>
              <a:rPr lang="es-ES" sz="2800" dirty="0">
                <a:solidFill>
                  <a:srgbClr val="FF0000"/>
                </a:solidFill>
                <a:ea typeface="Arial Unicode MS" pitchFamily="34" charset="-128"/>
                <a:cs typeface="Calibri"/>
              </a:rPr>
              <a:t> Termal”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8" name="Rectángulo 3"/>
          <p:cNvSpPr/>
          <p:nvPr/>
        </p:nvSpPr>
        <p:spPr>
          <a:xfrm>
            <a:off x="251521" y="840161"/>
            <a:ext cx="4824536" cy="8309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- El pasado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30 de marzo de 2015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los promotores de la candidatura firmaron un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protocolo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que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recogía el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compromiso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para la presentación de la candidatura de este proyecto a la convocatoria 2015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del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POCTEP.</a:t>
            </a:r>
            <a:endParaRPr lang="pt-BR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8491" y="1956777"/>
            <a:ext cx="4827566" cy="8309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- Durante los meses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 abril a diciembre de 2015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se realizaron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visitas y reuniones de trabajo con todas las entidades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implicadas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para analizar las potenciales actuaciones a implementar y definir el proyecto.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1520" y="3118197"/>
            <a:ext cx="4824537" cy="461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- El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23 de diciembre de 2015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el beneficiario principal presentó este proyecto a la convocatoria 2015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del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POCTEP. </a:t>
            </a:r>
          </a:p>
        </p:txBody>
      </p:sp>
      <p:pic>
        <p:nvPicPr>
          <p:cNvPr id="9" name="Picture 2" descr="C:\Users\luis\Documents\P. on\15_POCTEP\15_CHMS\2. Fase ejecución\Firma protocolo socios\sinatura.protocolo.medioambiental.a.raia.termal.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843558"/>
            <a:ext cx="2520400" cy="15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228184" y="2469545"/>
            <a:ext cx="2536919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Firma protocolo “</a:t>
            </a:r>
            <a:r>
              <a:rPr lang="es-ES" dirty="0" err="1"/>
              <a:t>Raia</a:t>
            </a:r>
            <a:r>
              <a:rPr lang="es-ES" dirty="0"/>
              <a:t> Termal“</a:t>
            </a:r>
          </a:p>
        </p:txBody>
      </p:sp>
      <p:sp>
        <p:nvSpPr>
          <p:cNvPr id="11" name="Rectángulo 3"/>
          <p:cNvSpPr/>
          <p:nvPr/>
        </p:nvSpPr>
        <p:spPr>
          <a:xfrm>
            <a:off x="251521" y="3869635"/>
            <a:ext cx="4824536" cy="646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- El </a:t>
            </a:r>
            <a:r>
              <a:rPr lang="es-ES" sz="12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7 de octubre de 2016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se </a:t>
            </a:r>
            <a:r>
              <a:rPr lang="es-ES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realizó </a:t>
            </a:r>
            <a:r>
              <a:rPr lang="es-ES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en Melgaço la Jornada “</a:t>
            </a:r>
            <a:r>
              <a:rPr lang="pt-BR" sz="12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RAIA TERMAL: UN DESTINO EN DOUS PAÍSES. O termalismo como elemento dinamizador do territorio transfronteirizo</a:t>
            </a:r>
            <a:r>
              <a:rPr lang="pt-BR" sz="12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”.</a:t>
            </a:r>
            <a:endParaRPr lang="pt-BR" sz="12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87774"/>
            <a:ext cx="2504549" cy="1878411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6228184" y="4731990"/>
            <a:ext cx="2509361" cy="246221"/>
          </a:xfrm>
          <a:prstGeom prst="rect">
            <a:avLst/>
          </a:prstGeom>
          <a:solidFill>
            <a:schemeClr val="accent3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r">
              <a:defRPr sz="1000" b="1"/>
            </a:lvl1pPr>
          </a:lstStyle>
          <a:p>
            <a:r>
              <a:rPr lang="es-ES" dirty="0"/>
              <a:t>Jornada “</a:t>
            </a:r>
            <a:r>
              <a:rPr lang="es-ES" dirty="0" err="1"/>
              <a:t>Raia</a:t>
            </a:r>
            <a:r>
              <a:rPr lang="es-ES" dirty="0"/>
              <a:t> Termal”. Termas do Peso</a:t>
            </a:r>
          </a:p>
        </p:txBody>
      </p:sp>
    </p:spTree>
    <p:extLst>
      <p:ext uri="{BB962C8B-B14F-4D97-AF65-F5344CB8AC3E}">
        <p14:creationId xmlns:p14="http://schemas.microsoft.com/office/powerpoint/2010/main" val="18338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2524</Words>
  <Application>Microsoft Office PowerPoint</Application>
  <PresentationFormat>Presentación en pantalla (16:9)</PresentationFormat>
  <Paragraphs>261</Paragraphs>
  <Slides>22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1. El caldo de cultivo. Los agentes I</vt:lpstr>
      <vt:lpstr>1. El caldo de cultivo. Los agentes II</vt:lpstr>
      <vt:lpstr>1. El caldo de cultivo. La financiación</vt:lpstr>
      <vt:lpstr>2. La idea</vt:lpstr>
      <vt:lpstr>3. Ámbito de actuación y entidades implicadas</vt:lpstr>
      <vt:lpstr>4. Cronología del proyecto “Raia Termal”</vt:lpstr>
      <vt:lpstr>4. Cronología del proyecto “Raia Termal”</vt:lpstr>
      <vt:lpstr>5. Ejes estratégicos</vt:lpstr>
      <vt:lpstr>5. Ejes estratégicos</vt:lpstr>
      <vt:lpstr>5. Ejes estratégicos</vt:lpstr>
      <vt:lpstr>5. Ejes estratégicos</vt:lpstr>
      <vt:lpstr>5. Ejes estratégicos</vt:lpstr>
      <vt:lpstr>5. Ejes estratégicos</vt:lpstr>
      <vt:lpstr>5. Ejes estratégicos</vt:lpstr>
      <vt:lpstr>5. Ejes estratégicos</vt:lpstr>
      <vt:lpstr>5. Ejes estratégicos</vt:lpstr>
      <vt:lpstr>5. Ejes estratégicos</vt:lpstr>
      <vt:lpstr>6. Presupuesto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González Sarria</dc:creator>
  <cp:lastModifiedBy>Manuel González Sarria</cp:lastModifiedBy>
  <cp:revision>61</cp:revision>
  <cp:lastPrinted>2019-09-15T11:06:03Z</cp:lastPrinted>
  <dcterms:created xsi:type="dcterms:W3CDTF">2019-09-14T12:48:00Z</dcterms:created>
  <dcterms:modified xsi:type="dcterms:W3CDTF">2019-11-20T10:09:00Z</dcterms:modified>
</cp:coreProperties>
</file>