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326" r:id="rId2"/>
    <p:sldId id="391" r:id="rId3"/>
    <p:sldId id="310" r:id="rId4"/>
    <p:sldId id="338" r:id="rId5"/>
    <p:sldId id="316" r:id="rId6"/>
    <p:sldId id="339" r:id="rId7"/>
    <p:sldId id="315" r:id="rId8"/>
    <p:sldId id="417" r:id="rId9"/>
    <p:sldId id="343" r:id="rId10"/>
    <p:sldId id="371" r:id="rId11"/>
    <p:sldId id="375" r:id="rId12"/>
    <p:sldId id="318" r:id="rId13"/>
    <p:sldId id="398" r:id="rId14"/>
    <p:sldId id="413" r:id="rId15"/>
    <p:sldId id="415" r:id="rId16"/>
    <p:sldId id="407" r:id="rId17"/>
    <p:sldId id="408" r:id="rId18"/>
    <p:sldId id="399" r:id="rId19"/>
    <p:sldId id="401" r:id="rId20"/>
    <p:sldId id="416" r:id="rId21"/>
    <p:sldId id="855" r:id="rId22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Messias da Graca" initials="AMdG" lastIdx="2" clrIdx="0">
    <p:extLst>
      <p:ext uri="{19B8F6BF-5375-455C-9EA6-DF929625EA0E}">
        <p15:presenceInfo xmlns:p15="http://schemas.microsoft.com/office/powerpoint/2012/main" userId="S-1-5-21-4036285684-1340323096-45859820-1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66"/>
    <a:srgbClr val="FF66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762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9" tIns="46554" rIns="93109" bIns="465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3" y="0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9" tIns="46554" rIns="93109" bIns="465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9" tIns="46554" rIns="93109" bIns="465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3" y="9429305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9" tIns="46554" rIns="93109" bIns="46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DF56E6A6-53D9-44CF-961E-22458C571F2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0620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42" cy="495793"/>
          </a:xfrm>
          <a:prstGeom prst="rect">
            <a:avLst/>
          </a:prstGeom>
        </p:spPr>
        <p:txBody>
          <a:bodyPr vert="horz" lIns="93109" tIns="46554" rIns="93109" bIns="46554" rtlCol="0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813" y="0"/>
            <a:ext cx="2944342" cy="495793"/>
          </a:xfrm>
          <a:prstGeom prst="rect">
            <a:avLst/>
          </a:prstGeom>
        </p:spPr>
        <p:txBody>
          <a:bodyPr vert="horz" lIns="93109" tIns="46554" rIns="93109" bIns="46554" rtlCol="0"/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F9FAAA-4DFC-4918-B433-BF6B7B6216DD}" type="datetimeFigureOut">
              <a:rPr lang="es-ES"/>
              <a:pPr>
                <a:defRPr/>
              </a:pPr>
              <a:t>16/12/2019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9" tIns="46554" rIns="93109" bIns="46554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3109" tIns="46554" rIns="93109" bIns="46554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4342" cy="495793"/>
          </a:xfrm>
          <a:prstGeom prst="rect">
            <a:avLst/>
          </a:prstGeom>
        </p:spPr>
        <p:txBody>
          <a:bodyPr vert="horz" lIns="93109" tIns="46554" rIns="93109" bIns="46554" rtlCol="0" anchor="b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813" y="9429305"/>
            <a:ext cx="2944342" cy="495793"/>
          </a:xfrm>
          <a:prstGeom prst="rect">
            <a:avLst/>
          </a:prstGeom>
        </p:spPr>
        <p:txBody>
          <a:bodyPr vert="horz" wrap="square" lIns="93109" tIns="46554" rIns="93109" bIns="46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34481FF2-1789-4019-AD30-10D074D468B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3513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81FF2-1789-4019-AD30-10D074D468BE}" type="slidenum">
              <a:rPr lang="es-ES" altLang="es-ES" smtClean="0"/>
              <a:pPr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8320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C3CF2A-CF61-4D7B-B4B2-AE2D64889570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3305C2-6E24-457D-A32A-C12480B52223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6ABFB-D5A9-41F5-837D-F386EF4E7F3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0669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 descr="fondo_ppt_gde_greca_gris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2F2F2"/>
                </a:solidFill>
                <a:latin typeface="Gill Sans MT" pitchFamily="34" charset="0"/>
              </a:defRPr>
            </a:lvl1pPr>
          </a:lstStyle>
          <a:p>
            <a:fld id="{D73E6B2A-4022-42EB-9A9B-1B210C2B3D06}" type="slidenum">
              <a:rPr lang="es-ES" altLang="es-ES"/>
              <a:pPr/>
              <a:t>‹Nº›</a:t>
            </a:fld>
            <a:endParaRPr lang="es-ES" altLang="es-ES"/>
          </a:p>
        </p:txBody>
      </p:sp>
      <p:pic>
        <p:nvPicPr>
          <p:cNvPr id="1028" name="4 Imagen" descr="Espan¦âa-Portugal_PT_FUND_RGB-01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3450" y="0"/>
            <a:ext cx="31305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oopera2020@poctep.e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poctep.e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de.fnmt.gob.e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875463" y="6448425"/>
            <a:ext cx="2133600" cy="365125"/>
          </a:xfrm>
        </p:spPr>
        <p:txBody>
          <a:bodyPr/>
          <a:lstStyle/>
          <a:p>
            <a:pPr>
              <a:defRPr/>
            </a:pPr>
            <a:fld id="{AC8CBB06-DF98-498F-9DC9-826ED3EECDFC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651460" y="2792015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latin typeface="Trebuchet MS" panose="020B0603020202020204" pitchFamily="34" charset="0"/>
              </a:rPr>
              <a:t>Acceso</a:t>
            </a:r>
            <a:r>
              <a:rPr lang="pt-BR" sz="4000" b="1" dirty="0">
                <a:latin typeface="Trebuchet MS" panose="020B0603020202020204" pitchFamily="34" charset="0"/>
              </a:rPr>
              <a:t> a Coopera 2020</a:t>
            </a:r>
            <a:endParaRPr lang="es-ES" sz="4000" b="1" dirty="0">
              <a:latin typeface="Trebuchet MS" panose="020B0603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0508" y="3536123"/>
            <a:ext cx="8676456" cy="40011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Montserrat script=latin rev=2"/>
              </a:rPr>
              <a:t>Seminario Proyectos 2ª Convocatoria– Sevilla, 12/12/19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373970" y="116632"/>
            <a:ext cx="367240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2" y="260647"/>
            <a:ext cx="4059263" cy="1535975"/>
          </a:xfrm>
          <a:prstGeom prst="rect">
            <a:avLst/>
          </a:prstGeom>
        </p:spPr>
      </p:pic>
      <p:pic>
        <p:nvPicPr>
          <p:cNvPr id="1026" name="Picture 2" descr="https://webpub2.igae.hacienda.gob.es/coopera2020/resources/imagen/LogoCoopera2020Banderas90x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7" y="4034010"/>
            <a:ext cx="8477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1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A17F3-D89A-46B8-B294-C35FC7AE983E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77324A8-FFC1-41C7-A423-5A903C79589A}"/>
              </a:ext>
            </a:extLst>
          </p:cNvPr>
          <p:cNvSpPr txBox="1"/>
          <p:nvPr/>
        </p:nvSpPr>
        <p:spPr>
          <a:xfrm>
            <a:off x="707001" y="2496073"/>
            <a:ext cx="8293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00CC"/>
                </a:solidFill>
              </a:rPr>
              <a:t>Fase 1</a:t>
            </a:r>
            <a:r>
              <a:rPr lang="es-ES" sz="2400" dirty="0">
                <a:solidFill>
                  <a:srgbClr val="0000CC"/>
                </a:solidFill>
              </a:rPr>
              <a:t>                     </a:t>
            </a:r>
            <a:r>
              <a:rPr lang="es-E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Envío ficha </a:t>
            </a:r>
            <a:r>
              <a:rPr lang="es-ES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Designación usuarios</a:t>
            </a:r>
          </a:p>
        </p:txBody>
      </p:sp>
      <p:sp>
        <p:nvSpPr>
          <p:cNvPr id="23" name="Flecha derecha 54">
            <a:extLst>
              <a:ext uri="{FF2B5EF4-FFF2-40B4-BE49-F238E27FC236}">
                <a16:creationId xmlns:a16="http://schemas.microsoft.com/office/drawing/2014/main" id="{C5C61B4C-9ECB-46F2-A18B-1E825BDBD88A}"/>
              </a:ext>
            </a:extLst>
          </p:cNvPr>
          <p:cNvSpPr/>
          <p:nvPr/>
        </p:nvSpPr>
        <p:spPr>
          <a:xfrm>
            <a:off x="2460444" y="2633772"/>
            <a:ext cx="533400" cy="18626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D0E28AC-96EA-4CBF-8EA0-8011863841F0}"/>
              </a:ext>
            </a:extLst>
          </p:cNvPr>
          <p:cNvSpPr/>
          <p:nvPr/>
        </p:nvSpPr>
        <p:spPr>
          <a:xfrm>
            <a:off x="745524" y="4375681"/>
            <a:ext cx="76529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</a:rPr>
              <a:t>Son dos fases independientes</a:t>
            </a:r>
          </a:p>
          <a:p>
            <a:pPr algn="just"/>
            <a:endParaRPr lang="es-ES" sz="2000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</a:rPr>
              <a:t>El acceso es individual y a nivel de usuario: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2"/>
                </a:solidFill>
              </a:rPr>
              <a:t>Usuario de proyectos ya aprobados: FASE 1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2"/>
                </a:solidFill>
              </a:rPr>
              <a:t>Nuevo Usuario: FASE 1 + FASE 2</a:t>
            </a:r>
          </a:p>
          <a:p>
            <a:endParaRPr lang="es-E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48BDF45-9E10-411C-B68C-03DA09947FE1}"/>
              </a:ext>
            </a:extLst>
          </p:cNvPr>
          <p:cNvSpPr txBox="1"/>
          <p:nvPr/>
        </p:nvSpPr>
        <p:spPr>
          <a:xfrm>
            <a:off x="707001" y="3236220"/>
            <a:ext cx="8472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00CC"/>
                </a:solidFill>
              </a:rPr>
              <a:t>Fase 2</a:t>
            </a:r>
            <a:r>
              <a:rPr lang="es-ES" sz="2400" dirty="0">
                <a:solidFill>
                  <a:srgbClr val="0000CC"/>
                </a:solidFill>
              </a:rPr>
              <a:t>          </a:t>
            </a:r>
            <a:r>
              <a:rPr lang="es-ES" sz="2400" b="1" dirty="0">
                <a:solidFill>
                  <a:srgbClr val="0000CC"/>
                </a:solidFill>
              </a:rPr>
              <a:t>            </a:t>
            </a:r>
            <a:r>
              <a:rPr lang="es-E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Solicitud Acceso a través de Gal@</a:t>
            </a:r>
          </a:p>
        </p:txBody>
      </p:sp>
      <p:sp>
        <p:nvSpPr>
          <p:cNvPr id="26" name="Flecha derecha 37">
            <a:extLst>
              <a:ext uri="{FF2B5EF4-FFF2-40B4-BE49-F238E27FC236}">
                <a16:creationId xmlns:a16="http://schemas.microsoft.com/office/drawing/2014/main" id="{3EE9011E-26F9-4B30-8BBB-0B3895F59F20}"/>
              </a:ext>
            </a:extLst>
          </p:cNvPr>
          <p:cNvSpPr/>
          <p:nvPr/>
        </p:nvSpPr>
        <p:spPr>
          <a:xfrm>
            <a:off x="2437400" y="3353679"/>
            <a:ext cx="533400" cy="22674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467544" y="989352"/>
            <a:ext cx="8676456" cy="830997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Montserrat script=latin rev=2"/>
              </a:rPr>
              <a:t>Procedimiento de Gestión de Accesos 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Montserrat script=latin rev=2"/>
              </a:rPr>
              <a:t>Módulo operaciones</a:t>
            </a:r>
          </a:p>
        </p:txBody>
      </p:sp>
    </p:spTree>
    <p:extLst>
      <p:ext uri="{BB962C8B-B14F-4D97-AF65-F5344CB8AC3E}">
        <p14:creationId xmlns:p14="http://schemas.microsoft.com/office/powerpoint/2010/main" val="291518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A63CF92-F29A-4FAC-BF04-66A3B4A2C5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305C2-6E24-457D-A32A-C12480B52223}" type="slidenum">
              <a:rPr lang="es-ES" altLang="es-ES" smtClean="0"/>
              <a:pPr/>
              <a:t>11</a:t>
            </a:fld>
            <a:endParaRPr lang="es-ES" alt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31A242-D02C-4306-A731-C0BFB0FBE9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39" t="21705" r="45287" b="12210"/>
          <a:stretch/>
        </p:blipFill>
        <p:spPr>
          <a:xfrm>
            <a:off x="1583667" y="4366498"/>
            <a:ext cx="6552728" cy="237626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34975" y="1248248"/>
            <a:ext cx="5868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CC"/>
                </a:solidFill>
              </a:rPr>
              <a:t>Fase 1: Envío ficha “Designación de usuarios”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81278" y="1884043"/>
            <a:ext cx="8157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Completar una ficha Excel por entidad beneficiaria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2 personas máximo para cada tipo de subrol: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pt-PT" sz="2000" b="1" dirty="0"/>
              <a:t>consulta, atualización y firma</a:t>
            </a: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Firma del máximo responsable de la entidad y envío en PDF a la Secretaría Conjunta</a:t>
            </a:r>
            <a:r>
              <a:rPr lang="pt-PT" sz="2000" dirty="0">
                <a:solidFill>
                  <a:schemeClr val="tx2"/>
                </a:solidFill>
              </a:rPr>
              <a:t>: </a:t>
            </a:r>
            <a:r>
              <a:rPr lang="pt-PT" sz="2000" dirty="0">
                <a:solidFill>
                  <a:schemeClr val="tx2"/>
                </a:solidFill>
                <a:hlinkClick r:id="rId3"/>
              </a:rPr>
              <a:t>coopera2020@poctep.eu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7544" y="209981"/>
            <a:ext cx="4392488" cy="36933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 script=latin rev=2"/>
              </a:rPr>
              <a:t>Gestión de Accesos:  “operaciones”</a:t>
            </a:r>
          </a:p>
        </p:txBody>
      </p:sp>
    </p:spTree>
    <p:extLst>
      <p:ext uri="{BB962C8B-B14F-4D97-AF65-F5344CB8AC3E}">
        <p14:creationId xmlns:p14="http://schemas.microsoft.com/office/powerpoint/2010/main" val="361225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A17F3-D89A-46B8-B294-C35FC7AE983E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20663EC-2349-4D65-8FDD-6A76E6636D6D}"/>
              </a:ext>
            </a:extLst>
          </p:cNvPr>
          <p:cNvSpPr/>
          <p:nvPr/>
        </p:nvSpPr>
        <p:spPr>
          <a:xfrm>
            <a:off x="683568" y="1120490"/>
            <a:ext cx="8095972" cy="518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000" b="1" dirty="0">
                <a:solidFill>
                  <a:srgbClr val="0000CC"/>
                </a:solidFill>
              </a:rPr>
              <a:t>Fase 2: Solicitud formal de acceso a los Sistemas de Información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dirty="0">
              <a:solidFill>
                <a:srgbClr val="FF5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800"/>
              </a:spcAft>
            </a:pPr>
            <a:r>
              <a:rPr lang="es-ES" sz="2000" dirty="0">
                <a:latin typeface="Trebuchet MS" panose="020B0603020202020204" pitchFamily="34" charset="0"/>
              </a:rPr>
              <a:t>El primer paso será acceder al </a:t>
            </a:r>
            <a:r>
              <a:rPr lang="es-ES_tradnl" sz="2000" dirty="0">
                <a:latin typeface="Trebuchet MS" panose="020B0603020202020204" pitchFamily="34" charset="0"/>
              </a:rPr>
              <a:t>Portal de la Administración Presupuestaria desde </a:t>
            </a:r>
            <a:r>
              <a:rPr lang="es-ES_tradnl" sz="2000" b="1" dirty="0">
                <a:latin typeface="Trebuchet MS" panose="020B0603020202020204" pitchFamily="34" charset="0"/>
              </a:rPr>
              <a:t>Internet Explorer</a:t>
            </a:r>
            <a:r>
              <a:rPr lang="es-ES_tradnl" sz="2000" dirty="0">
                <a:latin typeface="Trebuchet MS" panose="020B0603020202020204" pitchFamily="34" charset="0"/>
              </a:rPr>
              <a:t>:</a:t>
            </a:r>
            <a:endParaRPr lang="es-ES" sz="2000" dirty="0">
              <a:latin typeface="Trebuchet MS" panose="020B0603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_tradnl" sz="2000" u="sng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http://www.pap.hacienda.gob.es</a:t>
            </a:r>
            <a:r>
              <a:rPr lang="es-ES_tradnl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_tradnl" sz="20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_tradnl" sz="20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_tradnl" sz="20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_tradnl" sz="20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_tradnl" sz="20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_tradnl" sz="20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_tradnl" sz="20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7544" y="209981"/>
            <a:ext cx="4392488" cy="36933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 script=latin rev=2"/>
              </a:rPr>
              <a:t>Gestión de Accesos:  “operaciones”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768C376-73A4-45D3-9B49-04D6DB7C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70" y="3356992"/>
            <a:ext cx="6912768" cy="31162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B7BA253-7D7A-4720-BFA3-D7DB16FBB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869160"/>
            <a:ext cx="136815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305C2-6E24-457D-A32A-C12480B52223}" type="slidenum">
              <a:rPr lang="es-ES" altLang="es-ES" smtClean="0"/>
              <a:pPr/>
              <a:t>13</a:t>
            </a:fld>
            <a:endParaRPr lang="es-ES" altLang="es-ES"/>
          </a:p>
        </p:txBody>
      </p:sp>
      <p:sp>
        <p:nvSpPr>
          <p:cNvPr id="7" name="Rectângulo 6"/>
          <p:cNvSpPr/>
          <p:nvPr/>
        </p:nvSpPr>
        <p:spPr>
          <a:xfrm>
            <a:off x="1043608" y="1792090"/>
            <a:ext cx="7709377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_tradnl" dirty="0"/>
              <a:t>En Oficina Virtual ir al enlace:  </a:t>
            </a:r>
            <a:r>
              <a:rPr lang="es-ES_tradnl" b="1" dirty="0"/>
              <a:t>“Solicitud de acceso a los sistemas” </a:t>
            </a:r>
            <a:endParaRPr lang="es-ES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77423" y="1052736"/>
            <a:ext cx="729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CC"/>
                </a:solidFill>
              </a:rPr>
              <a:t>Fase 2: Solicitud formal de acceso a los Sistemas de Información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67544" y="209981"/>
            <a:ext cx="4392488" cy="36933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 script=latin rev=2"/>
              </a:rPr>
              <a:t>Gestión de Accesos:  “operaciones”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28CA2B-5CC1-4016-9677-52152E5F9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 t="5200" r="1780" b="3801"/>
          <a:stretch/>
        </p:blipFill>
        <p:spPr>
          <a:xfrm>
            <a:off x="5148065" y="2545935"/>
            <a:ext cx="3857084" cy="38748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585736-01DD-4DCB-9796-87CBCFC5B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385" y="4496533"/>
            <a:ext cx="541567" cy="5083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1E27B-D326-4248-9928-8DA57381F8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01" r="388" b="15915"/>
          <a:stretch/>
        </p:blipFill>
        <p:spPr>
          <a:xfrm>
            <a:off x="763994" y="2545935"/>
            <a:ext cx="3591982" cy="38748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F5AD51-525B-49C5-B48C-DB277D4CB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459" y="4894028"/>
            <a:ext cx="1315518" cy="2216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A76541-795C-4A5A-A61E-1C3B5476F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238" y="4589131"/>
            <a:ext cx="603556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33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305C2-6E24-457D-A32A-C12480B52223}" type="slidenum">
              <a:rPr lang="es-ES" altLang="es-ES" smtClean="0"/>
              <a:pPr/>
              <a:t>14</a:t>
            </a:fld>
            <a:endParaRPr lang="es-ES" altLang="es-ES"/>
          </a:p>
        </p:txBody>
      </p:sp>
      <p:sp>
        <p:nvSpPr>
          <p:cNvPr id="7" name="Rectângulo 6"/>
          <p:cNvSpPr/>
          <p:nvPr/>
        </p:nvSpPr>
        <p:spPr>
          <a:xfrm>
            <a:off x="1054079" y="1805940"/>
            <a:ext cx="7997409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_tradnl" dirty="0"/>
              <a:t>Seleccione la modalidad de acceso:  </a:t>
            </a:r>
            <a:r>
              <a:rPr lang="es-ES_tradnl" b="1" dirty="0"/>
              <a:t>“Acceso con certificado electrónico”  </a:t>
            </a:r>
            <a:endParaRPr lang="es-ES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83384" y="1214896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CC"/>
                </a:solidFill>
              </a:rPr>
              <a:t>Fase 2: Solicitud formal de acceso a los Sistemas de Información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067F90-1199-4455-A54F-E351414A5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845" b="6156"/>
          <a:stretch/>
        </p:blipFill>
        <p:spPr>
          <a:xfrm>
            <a:off x="755576" y="2549800"/>
            <a:ext cx="3673008" cy="38065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BBC0B0-54A0-4703-8731-24328D185D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9401" b="6600"/>
          <a:stretch/>
        </p:blipFill>
        <p:spPr>
          <a:xfrm>
            <a:off x="5277088" y="2560657"/>
            <a:ext cx="3774400" cy="3806549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D2036ECD-15A3-42D0-BF48-BD0216F63035}"/>
              </a:ext>
            </a:extLst>
          </p:cNvPr>
          <p:cNvSpPr/>
          <p:nvPr/>
        </p:nvSpPr>
        <p:spPr>
          <a:xfrm>
            <a:off x="4564119" y="4026545"/>
            <a:ext cx="577433" cy="266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970BCE3-9DB1-472C-8AB9-64D2E793D62D}"/>
              </a:ext>
            </a:extLst>
          </p:cNvPr>
          <p:cNvSpPr/>
          <p:nvPr/>
        </p:nvSpPr>
        <p:spPr>
          <a:xfrm>
            <a:off x="6915729" y="3873537"/>
            <a:ext cx="5194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14A73F2-C932-47A6-91B7-55C396B0D96B}"/>
              </a:ext>
            </a:extLst>
          </p:cNvPr>
          <p:cNvSpPr/>
          <p:nvPr/>
        </p:nvSpPr>
        <p:spPr>
          <a:xfrm>
            <a:off x="6915729" y="4725144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1CE2412-70AF-41A4-AE63-BEEC790B6718}"/>
              </a:ext>
            </a:extLst>
          </p:cNvPr>
          <p:cNvSpPr/>
          <p:nvPr/>
        </p:nvSpPr>
        <p:spPr>
          <a:xfrm>
            <a:off x="1619672" y="3873537"/>
            <a:ext cx="864096" cy="419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67544" y="209981"/>
            <a:ext cx="4392488" cy="36933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 script=latin rev=2"/>
              </a:rPr>
              <a:t>Gestión de Accesos:  “operaciones”</a:t>
            </a:r>
          </a:p>
        </p:txBody>
      </p:sp>
    </p:spTree>
    <p:extLst>
      <p:ext uri="{BB962C8B-B14F-4D97-AF65-F5344CB8AC3E}">
        <p14:creationId xmlns:p14="http://schemas.microsoft.com/office/powerpoint/2010/main" val="102378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ED37332-DCDA-43D4-864A-288E1272C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305C2-6E24-457D-A32A-C12480B52223}" type="slidenum">
              <a:rPr lang="es-ES" altLang="es-ES" smtClean="0"/>
              <a:pPr/>
              <a:t>15</a:t>
            </a:fld>
            <a:endParaRPr lang="es-ES" altLang="es-ES"/>
          </a:p>
        </p:txBody>
      </p:sp>
      <p:sp>
        <p:nvSpPr>
          <p:cNvPr id="4" name="CaixaDeTexto 7">
            <a:extLst>
              <a:ext uri="{FF2B5EF4-FFF2-40B4-BE49-F238E27FC236}">
                <a16:creationId xmlns:a16="http://schemas.microsoft.com/office/drawing/2014/main" id="{385A5CBF-AEAB-453F-8E53-619A10A05D88}"/>
              </a:ext>
            </a:extLst>
          </p:cNvPr>
          <p:cNvSpPr txBox="1"/>
          <p:nvPr/>
        </p:nvSpPr>
        <p:spPr>
          <a:xfrm>
            <a:off x="865687" y="1052736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CC"/>
                </a:solidFill>
              </a:rPr>
              <a:t>Fase 2: Solicitud formal de acceso a los Sistemas de Información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DB9A0E0-B52C-4C08-B40C-F66DEF7B5FB1}"/>
              </a:ext>
            </a:extLst>
          </p:cNvPr>
          <p:cNvSpPr/>
          <p:nvPr/>
        </p:nvSpPr>
        <p:spPr>
          <a:xfrm>
            <a:off x="963956" y="1686552"/>
            <a:ext cx="7018681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solidFill>
                  <a:schemeClr val="tx2"/>
                </a:solidFill>
              </a:rPr>
              <a:t>Gal@  Gestión y autorización </a:t>
            </a:r>
            <a:r>
              <a:rPr lang="pt-PT" b="1" dirty="0">
                <a:solidFill>
                  <a:schemeClr val="tx2"/>
                </a:solidFill>
              </a:rPr>
              <a:t>lógica de accesos</a:t>
            </a:r>
            <a:endParaRPr lang="es-ES" b="1" dirty="0"/>
          </a:p>
          <a:p>
            <a:r>
              <a:rPr lang="es-ES" dirty="0"/>
              <a:t>	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67544" y="209981"/>
            <a:ext cx="4392488" cy="36933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 script=latin rev=2"/>
              </a:rPr>
              <a:t>Gestión de Accesos:  “operaciones”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C4621FA-E803-4498-8319-04C451BDA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51" t="9800" r="2751" b="52400"/>
          <a:stretch/>
        </p:blipFill>
        <p:spPr>
          <a:xfrm>
            <a:off x="744961" y="2374433"/>
            <a:ext cx="7594745" cy="18466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912885-134B-4858-B2BA-B2067E8D4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94" y="3326799"/>
            <a:ext cx="1798476" cy="2462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97E733D-30FC-4FDA-AEB8-930CF8C0A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56" y="4580801"/>
            <a:ext cx="7375750" cy="17755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C25C627-1D60-4238-B173-99EC37902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5373217"/>
            <a:ext cx="1080120" cy="460484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0060229-8531-493A-80AC-D6E084834674}"/>
              </a:ext>
            </a:extLst>
          </p:cNvPr>
          <p:cNvSpPr/>
          <p:nvPr/>
        </p:nvSpPr>
        <p:spPr>
          <a:xfrm>
            <a:off x="7164288" y="2374433"/>
            <a:ext cx="1175418" cy="1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6C55D57-56A4-4CE7-ACC7-48884D8C4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471" y="4580801"/>
            <a:ext cx="1201016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58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305C2-6E24-457D-A32A-C12480B52223}" type="slidenum">
              <a:rPr lang="es-ES" altLang="es-ES" smtClean="0"/>
              <a:pPr/>
              <a:t>16</a:t>
            </a:fld>
            <a:endParaRPr lang="es-ES" altLang="es-ES"/>
          </a:p>
        </p:txBody>
      </p:sp>
      <p:sp>
        <p:nvSpPr>
          <p:cNvPr id="3" name="Rectângulo 2"/>
          <p:cNvSpPr/>
          <p:nvPr/>
        </p:nvSpPr>
        <p:spPr>
          <a:xfrm>
            <a:off x="785160" y="1818832"/>
            <a:ext cx="7675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Gal@- Gestión y autorización </a:t>
            </a:r>
            <a:r>
              <a:rPr lang="pt-PT" b="1" dirty="0">
                <a:solidFill>
                  <a:schemeClr val="tx2"/>
                </a:solidFill>
              </a:rPr>
              <a:t>lógica de accesos: </a:t>
            </a:r>
            <a:r>
              <a:rPr lang="pt-PT" b="1" u="sng" dirty="0">
                <a:solidFill>
                  <a:schemeClr val="tx2"/>
                </a:solidFill>
              </a:rPr>
              <a:t>registro usuario</a:t>
            </a:r>
            <a:endParaRPr lang="pt-PT" u="sng" dirty="0"/>
          </a:p>
        </p:txBody>
      </p:sp>
      <p:sp>
        <p:nvSpPr>
          <p:cNvPr id="4" name="Rectângulo 3"/>
          <p:cNvSpPr/>
          <p:nvPr/>
        </p:nvSpPr>
        <p:spPr>
          <a:xfrm>
            <a:off x="1469474" y="5838017"/>
            <a:ext cx="6660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s-ES" b="1" dirty="0">
                <a:solidFill>
                  <a:schemeClr val="tx2"/>
                </a:solidFill>
              </a:rPr>
              <a:t>Cumplimentar la información solicitada </a:t>
            </a:r>
            <a:r>
              <a:rPr lang="es-E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28189" y="1251762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CC"/>
                </a:solidFill>
              </a:rPr>
              <a:t>Fase 2: Solicitud formal de acceso a los Sistemas de Información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C8CD5E-6FFF-4892-8D56-90749206F2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1334" y="2399354"/>
            <a:ext cx="7056784" cy="340591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D0FFB7F-D8EB-4A8A-B355-212F5C15CC60}"/>
              </a:ext>
            </a:extLst>
          </p:cNvPr>
          <p:cNvSpPr/>
          <p:nvPr/>
        </p:nvSpPr>
        <p:spPr>
          <a:xfrm>
            <a:off x="2339752" y="3426742"/>
            <a:ext cx="432048" cy="344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CBD554-A715-4E61-A617-AB6703C9177B}"/>
              </a:ext>
            </a:extLst>
          </p:cNvPr>
          <p:cNvSpPr/>
          <p:nvPr/>
        </p:nvSpPr>
        <p:spPr>
          <a:xfrm>
            <a:off x="5796136" y="3682144"/>
            <a:ext cx="360040" cy="88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67544" y="209981"/>
            <a:ext cx="4392488" cy="36933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 script=latin rev=2"/>
              </a:rPr>
              <a:t>Gestión de Accesos:  “operaciones”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F0FB0C-6CCD-4A81-8269-C79DA80AE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444" y="2405790"/>
            <a:ext cx="384081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9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305C2-6E24-457D-A32A-C12480B52223}" type="slidenum">
              <a:rPr lang="es-ES" altLang="es-ES" smtClean="0"/>
              <a:pPr/>
              <a:t>17</a:t>
            </a:fld>
            <a:endParaRPr lang="es-ES" alt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23693"/>
            <a:ext cx="5976043" cy="217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57" y="4730607"/>
            <a:ext cx="4803129" cy="20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64E2B66-8142-4AB7-ADA5-00440965ADA9}"/>
              </a:ext>
            </a:extLst>
          </p:cNvPr>
          <p:cNvSpPr/>
          <p:nvPr/>
        </p:nvSpPr>
        <p:spPr>
          <a:xfrm>
            <a:off x="1005509" y="1777040"/>
            <a:ext cx="871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Gal@- Gestión y autorización </a:t>
            </a:r>
            <a:r>
              <a:rPr lang="pt-PT" b="1" dirty="0">
                <a:solidFill>
                  <a:schemeClr val="tx2"/>
                </a:solidFill>
              </a:rPr>
              <a:t>lógica de accesos: </a:t>
            </a:r>
            <a:r>
              <a:rPr lang="pt-PT" b="1" u="sng" dirty="0">
                <a:solidFill>
                  <a:schemeClr val="tx2"/>
                </a:solidFill>
              </a:rPr>
              <a:t>añadir SÍ</a:t>
            </a:r>
            <a:endParaRPr lang="es-ES" u="sng" dirty="0"/>
          </a:p>
        </p:txBody>
      </p:sp>
      <p:sp>
        <p:nvSpPr>
          <p:cNvPr id="9" name="Flecha: doblada hacia arriba 8">
            <a:extLst>
              <a:ext uri="{FF2B5EF4-FFF2-40B4-BE49-F238E27FC236}">
                <a16:creationId xmlns:a16="http://schemas.microsoft.com/office/drawing/2014/main" id="{3FE23F15-4B1D-486F-86B1-C196429CAB8F}"/>
              </a:ext>
            </a:extLst>
          </p:cNvPr>
          <p:cNvSpPr/>
          <p:nvPr/>
        </p:nvSpPr>
        <p:spPr>
          <a:xfrm rot="5400000">
            <a:off x="2082709" y="4932269"/>
            <a:ext cx="849668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7320792-51B6-4B67-8F8F-3026CD5C850C}"/>
              </a:ext>
            </a:extLst>
          </p:cNvPr>
          <p:cNvSpPr/>
          <p:nvPr/>
        </p:nvSpPr>
        <p:spPr>
          <a:xfrm>
            <a:off x="1979712" y="4126693"/>
            <a:ext cx="576064" cy="309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ABCF4A3-48E7-4960-97D8-7F7719B954C8}"/>
              </a:ext>
            </a:extLst>
          </p:cNvPr>
          <p:cNvSpPr/>
          <p:nvPr/>
        </p:nvSpPr>
        <p:spPr>
          <a:xfrm>
            <a:off x="7584200" y="6356350"/>
            <a:ext cx="576064" cy="309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8BD83F6-6AA4-4D17-90D9-C4810C93E5CE}"/>
              </a:ext>
            </a:extLst>
          </p:cNvPr>
          <p:cNvCxnSpPr>
            <a:cxnSpLocks/>
          </p:cNvCxnSpPr>
          <p:nvPr/>
        </p:nvCxnSpPr>
        <p:spPr>
          <a:xfrm flipH="1">
            <a:off x="3491880" y="2996952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DAC113F-06AF-48CA-A492-C7A54A100B4B}"/>
              </a:ext>
            </a:extLst>
          </p:cNvPr>
          <p:cNvSpPr txBox="1"/>
          <p:nvPr/>
        </p:nvSpPr>
        <p:spPr>
          <a:xfrm>
            <a:off x="4286692" y="2861623"/>
            <a:ext cx="169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Coopera 2020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968C27C9-B5BF-4A36-87FC-25C8FEBB2DC0}"/>
              </a:ext>
            </a:extLst>
          </p:cNvPr>
          <p:cNvCxnSpPr>
            <a:cxnSpLocks/>
          </p:cNvCxnSpPr>
          <p:nvPr/>
        </p:nvCxnSpPr>
        <p:spPr>
          <a:xfrm flipH="1">
            <a:off x="3491880" y="328498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F1B4E3F-E6D1-4D99-A468-791824F72341}"/>
              </a:ext>
            </a:extLst>
          </p:cNvPr>
          <p:cNvSpPr txBox="1"/>
          <p:nvPr/>
        </p:nvSpPr>
        <p:spPr>
          <a:xfrm>
            <a:off x="4284771" y="3133856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Acceso centralizado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42D6DE2C-97BA-4F6F-B06E-0BD8885E3C0D}"/>
              </a:ext>
            </a:extLst>
          </p:cNvPr>
          <p:cNvCxnSpPr>
            <a:cxnSpLocks/>
          </p:cNvCxnSpPr>
          <p:nvPr/>
        </p:nvCxnSpPr>
        <p:spPr>
          <a:xfrm flipH="1">
            <a:off x="3491880" y="3933056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1D47A95-51E0-46B3-B352-8EDC2CD02ED3}"/>
              </a:ext>
            </a:extLst>
          </p:cNvPr>
          <p:cNvSpPr txBox="1"/>
          <p:nvPr/>
        </p:nvSpPr>
        <p:spPr>
          <a:xfrm>
            <a:off x="4283968" y="3743221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Producción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44E8446-A70E-4BA4-96E0-90AB1CE2D6C9}"/>
              </a:ext>
            </a:extLst>
          </p:cNvPr>
          <p:cNvCxnSpPr>
            <a:cxnSpLocks/>
          </p:cNvCxnSpPr>
          <p:nvPr/>
        </p:nvCxnSpPr>
        <p:spPr>
          <a:xfrm flipH="1">
            <a:off x="3528194" y="3573016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91EE2B-1023-4693-80C6-A059EAA801AE}"/>
              </a:ext>
            </a:extLst>
          </p:cNvPr>
          <p:cNvSpPr txBox="1"/>
          <p:nvPr/>
        </p:nvSpPr>
        <p:spPr>
          <a:xfrm>
            <a:off x="4283968" y="3413232"/>
            <a:ext cx="844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BP o B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67544" y="209981"/>
            <a:ext cx="4392488" cy="36933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 script=latin rev=2"/>
              </a:rPr>
              <a:t>Gestión de Accesos:  “operaciones”</a:t>
            </a:r>
          </a:p>
        </p:txBody>
      </p:sp>
      <p:sp>
        <p:nvSpPr>
          <p:cNvPr id="23" name="CaixaDeTexto 7"/>
          <p:cNvSpPr txBox="1"/>
          <p:nvPr/>
        </p:nvSpPr>
        <p:spPr>
          <a:xfrm>
            <a:off x="895352" y="1248531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CC"/>
                </a:solidFill>
              </a:rPr>
              <a:t>Fase 2: Solicitud formal de acceso a los Sistemas de Información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2BC1AF-3FF0-4A20-B40A-BF5E6738D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2323693"/>
            <a:ext cx="384081" cy="1158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D46C44-0240-4131-8854-88FF4325A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811428" y="4730607"/>
            <a:ext cx="287412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46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A17F3-D89A-46B8-B294-C35FC7AE983E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20663EC-2349-4D65-8FDD-6A76E6636D6D}"/>
              </a:ext>
            </a:extLst>
          </p:cNvPr>
          <p:cNvSpPr/>
          <p:nvPr/>
        </p:nvSpPr>
        <p:spPr>
          <a:xfrm>
            <a:off x="695143" y="710140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br>
              <a:rPr lang="es-ES" dirty="0"/>
            </a:br>
            <a:r>
              <a:rPr lang="es-ES_tradnl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2369" y="1210319"/>
            <a:ext cx="824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CC"/>
                </a:solidFill>
              </a:rPr>
              <a:t>Fase 2: Solicitud formal de acceso a los Sistemas de Información</a:t>
            </a:r>
          </a:p>
        </p:txBody>
      </p:sp>
      <p:pic>
        <p:nvPicPr>
          <p:cNvPr id="6" name="Picture 2" descr="image008">
            <a:extLst>
              <a:ext uri="{FF2B5EF4-FFF2-40B4-BE49-F238E27FC236}">
                <a16:creationId xmlns:a16="http://schemas.microsoft.com/office/drawing/2014/main" id="{4488289F-0AEF-44B8-AFF7-877E7B9FE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04" y="2438022"/>
            <a:ext cx="4762991" cy="269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95143" y="2847442"/>
            <a:ext cx="38768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/>
                </a:solidFill>
              </a:rPr>
              <a:t>Código alfanumérico de seguridad:</a:t>
            </a:r>
          </a:p>
          <a:p>
            <a:pPr>
              <a:lnSpc>
                <a:spcPct val="115000"/>
              </a:lnSpc>
            </a:pPr>
            <a:r>
              <a:rPr lang="es-ES" sz="2000" b="1" dirty="0">
                <a:solidFill>
                  <a:schemeClr val="tx2"/>
                </a:solidFill>
              </a:rPr>
              <a:t> 	</a:t>
            </a:r>
          </a:p>
          <a:p>
            <a:pPr>
              <a:lnSpc>
                <a:spcPct val="115000"/>
              </a:lnSpc>
            </a:pPr>
            <a:r>
              <a:rPr lang="es-ES" sz="2000" b="1" dirty="0">
                <a:solidFill>
                  <a:schemeClr val="tx2"/>
                </a:solidFill>
              </a:rPr>
              <a:t>	EXT:XXXXX</a:t>
            </a:r>
            <a:r>
              <a:rPr lang="es-ES" sz="20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95143" y="5376252"/>
            <a:ext cx="7945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CC"/>
                </a:solidFill>
              </a:rPr>
              <a:t>El código alfanumérico de seguridad  </a:t>
            </a:r>
            <a:r>
              <a:rPr lang="pt-BR" dirty="0" err="1">
                <a:solidFill>
                  <a:srgbClr val="0000CC"/>
                </a:solidFill>
              </a:rPr>
              <a:t>tiene</a:t>
            </a:r>
            <a:r>
              <a:rPr lang="pt-BR" dirty="0">
                <a:solidFill>
                  <a:srgbClr val="0000CC"/>
                </a:solidFill>
              </a:rPr>
              <a:t> validez de </a:t>
            </a:r>
            <a:r>
              <a:rPr lang="pt-BR" b="1" dirty="0">
                <a:solidFill>
                  <a:srgbClr val="0000CC"/>
                </a:solidFill>
              </a:rPr>
              <a:t>7 </a:t>
            </a:r>
            <a:r>
              <a:rPr lang="pt-BR" b="1" dirty="0" err="1">
                <a:solidFill>
                  <a:srgbClr val="0000CC"/>
                </a:solidFill>
              </a:rPr>
              <a:t>días</a:t>
            </a:r>
            <a:endParaRPr lang="pt-BR" b="1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00CC"/>
                </a:solidFill>
              </a:rPr>
              <a:t>Incluir en Gal@</a:t>
            </a:r>
            <a:r>
              <a:rPr lang="pt-BR" dirty="0">
                <a:solidFill>
                  <a:srgbClr val="0000CC"/>
                </a:solidFill>
              </a:rPr>
              <a:t> si no pedido queda anulado y </a:t>
            </a:r>
            <a:r>
              <a:rPr lang="pt-BR" dirty="0" err="1">
                <a:solidFill>
                  <a:srgbClr val="0000CC"/>
                </a:solidFill>
              </a:rPr>
              <a:t>tendrá</a:t>
            </a:r>
            <a:r>
              <a:rPr lang="pt-BR" dirty="0">
                <a:solidFill>
                  <a:srgbClr val="0000CC"/>
                </a:solidFill>
              </a:rPr>
              <a:t> que </a:t>
            </a:r>
            <a:r>
              <a:rPr lang="pt-BR" dirty="0" err="1">
                <a:solidFill>
                  <a:srgbClr val="0000CC"/>
                </a:solidFill>
              </a:rPr>
              <a:t>hacer</a:t>
            </a:r>
            <a:r>
              <a:rPr lang="pt-BR" dirty="0">
                <a:solidFill>
                  <a:srgbClr val="0000CC"/>
                </a:solidFill>
              </a:rPr>
              <a:t>  </a:t>
            </a:r>
            <a:r>
              <a:rPr lang="pt-BR" b="1" dirty="0" err="1">
                <a:solidFill>
                  <a:srgbClr val="0000CC"/>
                </a:solidFill>
              </a:rPr>
              <a:t>nuevo</a:t>
            </a:r>
            <a:r>
              <a:rPr lang="pt-BR" b="1" dirty="0">
                <a:solidFill>
                  <a:srgbClr val="0000CC"/>
                </a:solidFill>
              </a:rPr>
              <a:t> pedido </a:t>
            </a:r>
            <a:r>
              <a:rPr lang="pt-BR" dirty="0">
                <a:solidFill>
                  <a:srgbClr val="0000CC"/>
                </a:solidFill>
              </a:rPr>
              <a:t>de acceso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5FC0BAC-8D6F-417E-A1BC-051F08142D9A}"/>
              </a:ext>
            </a:extLst>
          </p:cNvPr>
          <p:cNvSpPr/>
          <p:nvPr/>
        </p:nvSpPr>
        <p:spPr>
          <a:xfrm>
            <a:off x="592369" y="1825976"/>
            <a:ext cx="8402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Gal@- Gestión y autorización </a:t>
            </a:r>
            <a:r>
              <a:rPr lang="pt-PT" b="1" dirty="0">
                <a:solidFill>
                  <a:schemeClr val="tx2"/>
                </a:solidFill>
              </a:rPr>
              <a:t>lógica de accesos: </a:t>
            </a:r>
            <a:r>
              <a:rPr lang="pt-PT" b="1" u="sng" dirty="0">
                <a:solidFill>
                  <a:schemeClr val="tx2"/>
                </a:solidFill>
              </a:rPr>
              <a:t>mensaje confirmación</a:t>
            </a:r>
            <a:endParaRPr lang="es-ES" b="1" u="sng" dirty="0"/>
          </a:p>
        </p:txBody>
      </p:sp>
      <p:sp>
        <p:nvSpPr>
          <p:cNvPr id="10" name="Rectángulo 9"/>
          <p:cNvSpPr/>
          <p:nvPr/>
        </p:nvSpPr>
        <p:spPr>
          <a:xfrm>
            <a:off x="467544" y="209981"/>
            <a:ext cx="4392488" cy="36933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 script=latin rev=2"/>
              </a:rPr>
              <a:t>Gestión de Accesos:  “operaciones”</a:t>
            </a:r>
          </a:p>
        </p:txBody>
      </p:sp>
    </p:spTree>
    <p:extLst>
      <p:ext uri="{BB962C8B-B14F-4D97-AF65-F5344CB8AC3E}">
        <p14:creationId xmlns:p14="http://schemas.microsoft.com/office/powerpoint/2010/main" val="422094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305C2-6E24-457D-A32A-C12480B52223}" type="slidenum">
              <a:rPr lang="es-ES" altLang="es-ES" smtClean="0"/>
              <a:pPr/>
              <a:t>19</a:t>
            </a:fld>
            <a:endParaRPr lang="es-ES" altLang="es-ES"/>
          </a:p>
        </p:txBody>
      </p:sp>
      <p:sp>
        <p:nvSpPr>
          <p:cNvPr id="3" name="Rectângulo 2"/>
          <p:cNvSpPr/>
          <p:nvPr/>
        </p:nvSpPr>
        <p:spPr>
          <a:xfrm>
            <a:off x="971600" y="2516318"/>
            <a:ext cx="7416824" cy="1878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2"/>
                </a:solidFill>
              </a:rPr>
              <a:t>El Administrador de Gal@ </a:t>
            </a:r>
            <a:r>
              <a:rPr lang="es-ES" b="1" dirty="0">
                <a:solidFill>
                  <a:schemeClr val="tx2"/>
                </a:solidFill>
              </a:rPr>
              <a:t>revisa</a:t>
            </a:r>
            <a:r>
              <a:rPr lang="es-ES" dirty="0">
                <a:solidFill>
                  <a:schemeClr val="tx2"/>
                </a:solidFill>
              </a:rPr>
              <a:t> la Solicitud Gala@ de nuevo acceso para el módulo de operaciones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s-ES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2"/>
                </a:solidFill>
              </a:rPr>
              <a:t>La SC </a:t>
            </a:r>
            <a:r>
              <a:rPr lang="es-ES" b="1" dirty="0">
                <a:solidFill>
                  <a:schemeClr val="tx2"/>
                </a:solidFill>
              </a:rPr>
              <a:t>crea el perfil y asigna los </a:t>
            </a:r>
            <a:r>
              <a:rPr lang="es-ES" b="1" dirty="0" err="1">
                <a:solidFill>
                  <a:schemeClr val="tx2"/>
                </a:solidFill>
              </a:rPr>
              <a:t>subroles</a:t>
            </a:r>
            <a:r>
              <a:rPr lang="es-ES" b="1" dirty="0">
                <a:solidFill>
                  <a:schemeClr val="tx2"/>
                </a:solidFill>
              </a:rPr>
              <a:t> y accesos a las operaciones </a:t>
            </a:r>
            <a:r>
              <a:rPr lang="es-ES" dirty="0">
                <a:solidFill>
                  <a:schemeClr val="tx2"/>
                </a:solidFill>
              </a:rPr>
              <a:t>en Coopera 2020 según los datos de la relación de usuarios por beneficiario remitidos en Fase 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6315" y="958740"/>
            <a:ext cx="824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CC"/>
                </a:solidFill>
              </a:rPr>
              <a:t>Fase 2: Solicitud formal de acceso a los Sistemas de Información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6F24B4-3FDC-46E6-B313-7FAEE3B97DD2}"/>
              </a:ext>
            </a:extLst>
          </p:cNvPr>
          <p:cNvSpPr txBox="1"/>
          <p:nvPr/>
        </p:nvSpPr>
        <p:spPr>
          <a:xfrm>
            <a:off x="1709169" y="5433267"/>
            <a:ext cx="6301725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CC"/>
                </a:solidFill>
              </a:rPr>
              <a:t>Este procedimiento no es inmediato puede tardar </a:t>
            </a:r>
            <a:r>
              <a:rPr lang="es-ES" b="1" dirty="0">
                <a:solidFill>
                  <a:srgbClr val="0000CC"/>
                </a:solidFill>
              </a:rPr>
              <a:t>2 o 3 días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C6094B-A9B1-45C5-BCDC-E7D2A8C94AAD}"/>
              </a:ext>
            </a:extLst>
          </p:cNvPr>
          <p:cNvSpPr/>
          <p:nvPr/>
        </p:nvSpPr>
        <p:spPr>
          <a:xfrm>
            <a:off x="605811" y="1621562"/>
            <a:ext cx="8402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Gal@- Gestión y autorización </a:t>
            </a:r>
            <a:r>
              <a:rPr lang="pt-PT" b="1" dirty="0">
                <a:solidFill>
                  <a:schemeClr val="tx2"/>
                </a:solidFill>
              </a:rPr>
              <a:t>lógica de accesos: </a:t>
            </a:r>
            <a:r>
              <a:rPr lang="pt-PT" b="1" u="sng" dirty="0">
                <a:solidFill>
                  <a:schemeClr val="tx2"/>
                </a:solidFill>
              </a:rPr>
              <a:t>tramitación solicitud</a:t>
            </a:r>
            <a:endParaRPr lang="es-ES" b="1" u="sng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452A82-4E4E-4FB9-8286-2E4DD3890F7F}"/>
              </a:ext>
            </a:extLst>
          </p:cNvPr>
          <p:cNvSpPr/>
          <p:nvPr/>
        </p:nvSpPr>
        <p:spPr>
          <a:xfrm>
            <a:off x="1187624" y="460751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2"/>
                </a:solidFill>
              </a:rPr>
              <a:t>El Administrador de Gal@ </a:t>
            </a:r>
            <a:r>
              <a:rPr lang="es-ES" b="1" dirty="0">
                <a:solidFill>
                  <a:schemeClr val="tx2"/>
                </a:solidFill>
              </a:rPr>
              <a:t>autoriza</a:t>
            </a:r>
            <a:r>
              <a:rPr lang="es-ES" dirty="0">
                <a:solidFill>
                  <a:schemeClr val="tx2"/>
                </a:solidFill>
              </a:rPr>
              <a:t> el alta del usuario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67544" y="209981"/>
            <a:ext cx="4392488" cy="36933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 script=latin rev=2"/>
              </a:rPr>
              <a:t>Gestión de Accesos:  “operaciones”</a:t>
            </a:r>
          </a:p>
        </p:txBody>
      </p:sp>
    </p:spTree>
    <p:extLst>
      <p:ext uri="{BB962C8B-B14F-4D97-AF65-F5344CB8AC3E}">
        <p14:creationId xmlns:p14="http://schemas.microsoft.com/office/powerpoint/2010/main" val="15142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A17F3-D89A-46B8-B294-C35FC7AE983E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209327" y="2222424"/>
            <a:ext cx="6767990" cy="386160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miter lim="800000"/>
            <a:headEnd/>
            <a:tailEnd/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120000"/>
              </a:lnSpc>
              <a:defRPr/>
            </a:pPr>
            <a:r>
              <a:rPr lang="es-ES" b="1" dirty="0">
                <a:solidFill>
                  <a:srgbClr val="0000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Configuración del PC para su acceso:</a:t>
            </a:r>
          </a:p>
          <a:p>
            <a:pPr marL="1200150" lvl="2" indent="-285750">
              <a:defRPr/>
            </a:pPr>
            <a:r>
              <a:rPr lang="es-E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operativo: Windows 8.1 </a:t>
            </a:r>
          </a:p>
          <a:p>
            <a:pPr marL="1200150" lvl="2" indent="-285750">
              <a:defRPr/>
            </a:pPr>
            <a:r>
              <a:rPr lang="es-E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Navegador de Internet: </a:t>
            </a:r>
          </a:p>
          <a:p>
            <a:pPr marL="1657350" lvl="3" indent="-285750">
              <a:defRPr/>
            </a:pPr>
            <a:r>
              <a:rPr lang="es-E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Nombre: </a:t>
            </a:r>
            <a:r>
              <a:rPr lang="es-ES" sz="2000" b="1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 Internet Explorer</a:t>
            </a:r>
            <a:r>
              <a:rPr lang="es-E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657350" lvl="3" indent="-285750">
              <a:defRPr/>
            </a:pPr>
            <a:r>
              <a:rPr lang="es-E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Versión: 11.</a:t>
            </a:r>
          </a:p>
          <a:p>
            <a:pPr marL="1657350" lvl="3" indent="-285750">
              <a:defRPr/>
            </a:pPr>
            <a:r>
              <a:rPr lang="es-ES" sz="2000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Javascript</a:t>
            </a:r>
            <a:r>
              <a:rPr lang="es-E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activado.</a:t>
            </a:r>
          </a:p>
          <a:p>
            <a:pPr marL="1657350" lvl="3" indent="-285750">
              <a:defRPr/>
            </a:pPr>
            <a:r>
              <a:rPr lang="es-E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Cookies activadas.</a:t>
            </a:r>
          </a:p>
          <a:p>
            <a:pPr marL="1657350" lvl="3" indent="-285750">
              <a:defRPr/>
            </a:pPr>
            <a:r>
              <a:rPr lang="es-E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Pop-ups (ventanas emergentes) activadas.</a:t>
            </a:r>
          </a:p>
          <a:p>
            <a:pPr marL="1657350" lvl="3" indent="-285750">
              <a:defRPr/>
            </a:pPr>
            <a:r>
              <a:rPr lang="es-ES" sz="2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Habilitar descarga de archivos y fuentes.</a:t>
            </a:r>
          </a:p>
          <a:p>
            <a:pPr marL="1200150" lvl="2" indent="-285750">
              <a:defRPr/>
            </a:pPr>
            <a:r>
              <a:rPr lang="es-ES" b="1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 Virtual Machine: Versión 1.7.</a:t>
            </a:r>
          </a:p>
          <a:p>
            <a:pPr marL="1200150" lvl="2" indent="-285750">
              <a:defRPr/>
            </a:pPr>
            <a:r>
              <a:rPr lang="es-E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Reader: Versión 11.0.10 o superior.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37420" y="6107575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hlinkClick r:id="rId4"/>
              </a:rPr>
              <a:t>http://www.poctep.eu</a:t>
            </a:r>
            <a:endParaRPr lang="pt-PT" altLang="es-ES" dirty="0"/>
          </a:p>
        </p:txBody>
      </p:sp>
      <p:sp>
        <p:nvSpPr>
          <p:cNvPr id="7" name="Rectángulo 6"/>
          <p:cNvSpPr/>
          <p:nvPr/>
        </p:nvSpPr>
        <p:spPr>
          <a:xfrm>
            <a:off x="467544" y="1244960"/>
            <a:ext cx="8676456" cy="584775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Montserrat script=latin rev=2"/>
              </a:rPr>
              <a:t>¿Qué es necesario para acceder?</a:t>
            </a:r>
          </a:p>
        </p:txBody>
      </p:sp>
    </p:spTree>
    <p:extLst>
      <p:ext uri="{BB962C8B-B14F-4D97-AF65-F5344CB8AC3E}">
        <p14:creationId xmlns:p14="http://schemas.microsoft.com/office/powerpoint/2010/main" val="239495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EC0586D-B02C-463C-A355-A40F08A0D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305C2-6E24-457D-A32A-C12480B52223}" type="slidenum">
              <a:rPr lang="es-ES" altLang="es-ES" smtClean="0"/>
              <a:pPr/>
              <a:t>20</a:t>
            </a:fld>
            <a:endParaRPr lang="es-ES" alt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B5660B-A314-4011-B31D-1E99106BF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100" t="48600" r="26376" b="31801"/>
          <a:stretch/>
        </p:blipFill>
        <p:spPr>
          <a:xfrm>
            <a:off x="1295636" y="2641146"/>
            <a:ext cx="6912768" cy="1296144"/>
          </a:xfrm>
          <a:prstGeom prst="rect">
            <a:avLst/>
          </a:prstGeom>
        </p:spPr>
      </p:pic>
      <p:sp>
        <p:nvSpPr>
          <p:cNvPr id="4" name="CaixaDeTexto 4">
            <a:extLst>
              <a:ext uri="{FF2B5EF4-FFF2-40B4-BE49-F238E27FC236}">
                <a16:creationId xmlns:a16="http://schemas.microsoft.com/office/drawing/2014/main" id="{3E2926EA-A47F-4A22-A819-967F9A6CD4B3}"/>
              </a:ext>
            </a:extLst>
          </p:cNvPr>
          <p:cNvSpPr txBox="1"/>
          <p:nvPr/>
        </p:nvSpPr>
        <p:spPr>
          <a:xfrm>
            <a:off x="683568" y="961693"/>
            <a:ext cx="824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CC"/>
                </a:solidFill>
              </a:rPr>
              <a:t>Fase 2: Solicitud formal de acceso a los Sistemas de Información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42138E-FD11-45DF-AEB8-47B28B8C14EC}"/>
              </a:ext>
            </a:extLst>
          </p:cNvPr>
          <p:cNvSpPr/>
          <p:nvPr/>
        </p:nvSpPr>
        <p:spPr>
          <a:xfrm>
            <a:off x="605810" y="1522013"/>
            <a:ext cx="8402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Gal@- Gestión y autorización </a:t>
            </a:r>
            <a:r>
              <a:rPr lang="pt-PT" b="1" dirty="0">
                <a:solidFill>
                  <a:schemeClr val="tx2"/>
                </a:solidFill>
              </a:rPr>
              <a:t>lógica de accesos: </a:t>
            </a:r>
            <a:r>
              <a:rPr lang="pt-PT" b="1" u="sng" dirty="0">
                <a:solidFill>
                  <a:schemeClr val="tx2"/>
                </a:solidFill>
              </a:rPr>
              <a:t>aprobación solicitud</a:t>
            </a:r>
            <a:endParaRPr lang="es-ES" b="1" u="sng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38F314-865F-49B1-A71F-311720802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038" t="48523" r="30313" b="31800"/>
          <a:stretch/>
        </p:blipFill>
        <p:spPr>
          <a:xfrm>
            <a:off x="1295636" y="4070916"/>
            <a:ext cx="6912768" cy="153202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09D7A27-3992-4463-AFCA-80ECA41C0245}"/>
              </a:ext>
            </a:extLst>
          </p:cNvPr>
          <p:cNvSpPr txBox="1"/>
          <p:nvPr/>
        </p:nvSpPr>
        <p:spPr>
          <a:xfrm>
            <a:off x="827584" y="2193018"/>
            <a:ext cx="810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2"/>
                </a:solidFill>
              </a:rPr>
              <a:t>2 </a:t>
            </a:r>
            <a:r>
              <a:rPr lang="es-ES" b="1" dirty="0">
                <a:solidFill>
                  <a:schemeClr val="tx2"/>
                </a:solidFill>
              </a:rPr>
              <a:t>mensajes de validación final</a:t>
            </a:r>
            <a:r>
              <a:rPr lang="es-ES" dirty="0">
                <a:solidFill>
                  <a:schemeClr val="tx2"/>
                </a:solidFill>
              </a:rPr>
              <a:t>, en el correo electrónico facilitado</a:t>
            </a:r>
          </a:p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3B195D8-CAF7-462B-BE16-A689ADEFCE5D}"/>
              </a:ext>
            </a:extLst>
          </p:cNvPr>
          <p:cNvSpPr/>
          <p:nvPr/>
        </p:nvSpPr>
        <p:spPr>
          <a:xfrm>
            <a:off x="1429798" y="6056437"/>
            <a:ext cx="670116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dirty="0">
                <a:solidFill>
                  <a:schemeClr val="tx2"/>
                </a:solidFill>
              </a:rPr>
              <a:t>El usuario puede </a:t>
            </a:r>
            <a:r>
              <a:rPr lang="pt-BR" dirty="0">
                <a:solidFill>
                  <a:schemeClr val="tx2"/>
                </a:solidFill>
              </a:rPr>
              <a:t>empezar a </a:t>
            </a:r>
            <a:r>
              <a:rPr lang="pt-BR" dirty="0" err="1">
                <a:solidFill>
                  <a:schemeClr val="tx2"/>
                </a:solidFill>
              </a:rPr>
              <a:t>grabar</a:t>
            </a:r>
            <a:r>
              <a:rPr lang="pt-BR" dirty="0">
                <a:solidFill>
                  <a:schemeClr val="tx2"/>
                </a:solidFill>
              </a:rPr>
              <a:t> gasto </a:t>
            </a:r>
            <a:r>
              <a:rPr lang="pt-BR" dirty="0" err="1">
                <a:solidFill>
                  <a:schemeClr val="tx2"/>
                </a:solidFill>
              </a:rPr>
              <a:t>en</a:t>
            </a:r>
            <a:r>
              <a:rPr lang="pt-BR" dirty="0">
                <a:solidFill>
                  <a:schemeClr val="tx2"/>
                </a:solidFill>
              </a:rPr>
              <a:t> Coopera 2020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032E099-5E6E-4FDF-BA39-73754E672831}"/>
              </a:ext>
            </a:extLst>
          </p:cNvPr>
          <p:cNvSpPr/>
          <p:nvPr/>
        </p:nvSpPr>
        <p:spPr>
          <a:xfrm>
            <a:off x="5004048" y="3002091"/>
            <a:ext cx="1333128" cy="87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DD6AF50-10B9-4E4A-BF14-387668F235E1}"/>
              </a:ext>
            </a:extLst>
          </p:cNvPr>
          <p:cNvSpPr/>
          <p:nvPr/>
        </p:nvSpPr>
        <p:spPr>
          <a:xfrm>
            <a:off x="1907704" y="3649865"/>
            <a:ext cx="1080120" cy="143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6B153F3-F840-4560-BC66-FADAE39D9A09}"/>
              </a:ext>
            </a:extLst>
          </p:cNvPr>
          <p:cNvSpPr/>
          <p:nvPr/>
        </p:nvSpPr>
        <p:spPr>
          <a:xfrm>
            <a:off x="3203848" y="4509120"/>
            <a:ext cx="12241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4A2D123-D2FF-4B60-9F3C-77CDACEAF8A5}"/>
              </a:ext>
            </a:extLst>
          </p:cNvPr>
          <p:cNvSpPr/>
          <p:nvPr/>
        </p:nvSpPr>
        <p:spPr>
          <a:xfrm>
            <a:off x="2771799" y="4836928"/>
            <a:ext cx="5359159" cy="15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646CECB-90DC-454D-B909-6E6593844A90}"/>
              </a:ext>
            </a:extLst>
          </p:cNvPr>
          <p:cNvSpPr/>
          <p:nvPr/>
        </p:nvSpPr>
        <p:spPr>
          <a:xfrm flipV="1">
            <a:off x="6337176" y="3543314"/>
            <a:ext cx="827113" cy="393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FE3AAC2-B6F6-49D4-904C-6608CB362E6D}"/>
              </a:ext>
            </a:extLst>
          </p:cNvPr>
          <p:cNvSpPr/>
          <p:nvPr/>
        </p:nvSpPr>
        <p:spPr>
          <a:xfrm>
            <a:off x="4932040" y="4989140"/>
            <a:ext cx="936104" cy="4534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467544" y="209981"/>
            <a:ext cx="4392488" cy="36933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 script=latin rev=2"/>
              </a:rPr>
              <a:t>Gestión de Accesos:  “operaciones”</a:t>
            </a:r>
          </a:p>
        </p:txBody>
      </p:sp>
    </p:spTree>
    <p:extLst>
      <p:ext uri="{BB962C8B-B14F-4D97-AF65-F5344CB8AC3E}">
        <p14:creationId xmlns:p14="http://schemas.microsoft.com/office/powerpoint/2010/main" val="141751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3353"/>
            <a:ext cx="7182887" cy="2591294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rgbClr val="00B0F0"/>
                </a:gs>
                <a:gs pos="36000">
                  <a:schemeClr val="accent4">
                    <a:lumMod val="40000"/>
                    <a:lumOff val="60000"/>
                  </a:schemeClr>
                </a:gs>
                <a:gs pos="88000">
                  <a:schemeClr val="accent3">
                    <a:lumMod val="40000"/>
                    <a:lumOff val="60000"/>
                  </a:schemeClr>
                </a:gs>
                <a:gs pos="54000">
                  <a:schemeClr val="bg1"/>
                </a:gs>
              </a:gsLst>
              <a:lin ang="5400000" scaled="1"/>
            </a:gradFill>
          </a:ln>
        </p:spPr>
      </p:pic>
      <p:sp>
        <p:nvSpPr>
          <p:cNvPr id="13" name="CuadroTexto 12"/>
          <p:cNvSpPr txBox="1"/>
          <p:nvPr/>
        </p:nvSpPr>
        <p:spPr>
          <a:xfrm>
            <a:off x="1331258" y="5113245"/>
            <a:ext cx="20312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tx2"/>
                </a:solidFill>
                <a:latin typeface="Trebuchet MS" panose="020B0603020202020204" pitchFamily="34" charset="0"/>
              </a:rPr>
              <a:t>programa@poctep.eu</a:t>
            </a:r>
            <a:endParaRPr lang="es-ES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912254" y="5113245"/>
            <a:ext cx="1966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tx2"/>
                </a:solidFill>
                <a:latin typeface="Trebuchet MS" panose="020B0603020202020204" pitchFamily="34" charset="0"/>
              </a:rPr>
              <a:t>www.poctep.eu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297" y="5077599"/>
            <a:ext cx="1236620" cy="39665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7316058" y="5095331"/>
            <a:ext cx="196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@poctep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9193" y="5062662"/>
            <a:ext cx="411589" cy="41158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654" y="5032562"/>
            <a:ext cx="544606" cy="469488"/>
          </a:xfrm>
          <a:prstGeom prst="ellipse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7816" y="5047331"/>
            <a:ext cx="494438" cy="457187"/>
          </a:xfrm>
          <a:prstGeom prst="ellipse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81D721A-B88D-46F3-B365-3FCC2B334CBE}"/>
              </a:ext>
            </a:extLst>
          </p:cNvPr>
          <p:cNvSpPr txBox="1"/>
          <p:nvPr/>
        </p:nvSpPr>
        <p:spPr>
          <a:xfrm>
            <a:off x="5707081" y="188640"/>
            <a:ext cx="3403804" cy="980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EDF625-0A4A-492F-AACE-F84E3AF2B2ED}"/>
              </a:ext>
            </a:extLst>
          </p:cNvPr>
          <p:cNvSpPr txBox="1"/>
          <p:nvPr/>
        </p:nvSpPr>
        <p:spPr>
          <a:xfrm>
            <a:off x="2087258" y="72551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000066"/>
                </a:solidFill>
                <a:latin typeface="Trebuchet MS" panose="020B0603020202020204" pitchFamily="34" charset="0"/>
              </a:rPr>
              <a:t>¡Gracias! </a:t>
            </a:r>
            <a:r>
              <a:rPr lang="es-ES" sz="4800">
                <a:solidFill>
                  <a:srgbClr val="000066"/>
                </a:solidFill>
                <a:latin typeface="Trebuchet MS" panose="020B0603020202020204" pitchFamily="34" charset="0"/>
              </a:rPr>
              <a:t>Obrigada!</a:t>
            </a:r>
            <a:endParaRPr lang="es-ES" sz="4800" dirty="0">
              <a:solidFill>
                <a:srgbClr val="00006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9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4"/>
          <p:cNvSpPr txBox="1">
            <a:spLocks noChangeArrowheads="1"/>
          </p:cNvSpPr>
          <p:nvPr/>
        </p:nvSpPr>
        <p:spPr bwMode="auto">
          <a:xfrm>
            <a:off x="518203" y="1399390"/>
            <a:ext cx="82073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endParaRPr lang="es-ES" altLang="es-ES" sz="2400">
              <a:solidFill>
                <a:srgbClr val="000066"/>
              </a:solidFill>
              <a:latin typeface="Gill Sans MT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s-ES_tradnl" altLang="es-ES" sz="2400">
              <a:latin typeface="Gill Sans MT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s-ES" altLang="es-ES" sz="2400">
              <a:solidFill>
                <a:srgbClr val="000066"/>
              </a:solidFill>
              <a:latin typeface="Gill Sans MT" pitchFamily="34" charset="0"/>
            </a:endParaRPr>
          </a:p>
        </p:txBody>
      </p:sp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612775" y="1959223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altLang="es-ES" sz="2400" b="1" dirty="0">
                <a:solidFill>
                  <a:srgbClr val="0000CC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Usuarios españoles: </a:t>
            </a:r>
            <a:r>
              <a:rPr lang="es-ES_tradnl" altLang="es-ES" sz="2400" dirty="0">
                <a:latin typeface="Trebuchet MS" panose="020B0603020202020204" pitchFamily="34" charset="0"/>
              </a:rPr>
              <a:t>Cualquier certificado de la plataforma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787" y="2536088"/>
            <a:ext cx="1800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6 Imagen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100" y="6027738"/>
            <a:ext cx="3176588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7 CuadroTexto"/>
          <p:cNvSpPr txBox="1">
            <a:spLocks noChangeArrowheads="1"/>
          </p:cNvSpPr>
          <p:nvPr/>
        </p:nvSpPr>
        <p:spPr bwMode="auto">
          <a:xfrm>
            <a:off x="1824018" y="5346145"/>
            <a:ext cx="6208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altLang="es-ES" sz="2400" b="1" dirty="0">
                <a:solidFill>
                  <a:srgbClr val="0000CC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Usuarios portugueses</a:t>
            </a:r>
            <a:r>
              <a:rPr lang="es-ES_tradnl" altLang="es-ES" sz="2400" b="1" dirty="0">
                <a:solidFill>
                  <a:schemeClr val="tx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es-ES_tradnl" altLang="es-ES" sz="2400" dirty="0" err="1">
                <a:latin typeface="Trebuchet MS" panose="020B0603020202020204" pitchFamily="34" charset="0"/>
              </a:rPr>
              <a:t>Cartão</a:t>
            </a:r>
            <a:r>
              <a:rPr lang="es-ES_tradnl" altLang="es-ES" sz="2400" dirty="0">
                <a:latin typeface="Trebuchet MS" panose="020B0603020202020204" pitchFamily="34" charset="0"/>
              </a:rPr>
              <a:t> do </a:t>
            </a:r>
            <a:r>
              <a:rPr lang="es-ES_tradnl" altLang="es-ES" sz="2400" dirty="0" err="1">
                <a:latin typeface="Trebuchet MS" panose="020B0603020202020204" pitchFamily="34" charset="0"/>
              </a:rPr>
              <a:t>Cidadão</a:t>
            </a:r>
            <a:endParaRPr lang="es-ES" altLang="es-ES" sz="2400" dirty="0">
              <a:latin typeface="Trebuchet MS" panose="020B0603020202020204" pitchFamily="34" charset="0"/>
            </a:endParaRPr>
          </a:p>
        </p:txBody>
      </p:sp>
      <p:sp>
        <p:nvSpPr>
          <p:cNvPr id="615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014CAA-3AA8-4E50-8998-DC5FCBDF511A}" type="slidenum">
              <a:rPr lang="es-ES" altLang="es-ES"/>
              <a:pPr/>
              <a:t>3</a:t>
            </a:fld>
            <a:endParaRPr lang="es-ES" altLang="es-ES" dirty="0"/>
          </a:p>
        </p:txBody>
      </p:sp>
      <p:pic>
        <p:nvPicPr>
          <p:cNvPr id="6153" name="Imagen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9363" y="3429000"/>
            <a:ext cx="2514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http://firmaelectronica.gob.es/Home/Ciudadanos/DNI-Electronico/pfe_ContenidoGeneral/imagenDerechaBinary/dn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4" y="3429000"/>
            <a:ext cx="233362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ângulo 1"/>
          <p:cNvSpPr/>
          <p:nvPr/>
        </p:nvSpPr>
        <p:spPr>
          <a:xfrm>
            <a:off x="2123728" y="4164423"/>
            <a:ext cx="1144364" cy="1093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ángulo 12"/>
          <p:cNvSpPr/>
          <p:nvPr/>
        </p:nvSpPr>
        <p:spPr>
          <a:xfrm>
            <a:off x="467544" y="1244960"/>
            <a:ext cx="8676456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 script=latin rev=2"/>
              </a:rPr>
              <a:t>¿Qué es necesario para acceder?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69D71B-4A5D-4B72-AA8C-7F6D5AEE6809}" type="slidenum">
              <a:rPr lang="es-ES" altLang="es-ES"/>
              <a:pPr/>
              <a:t>4</a:t>
            </a:fld>
            <a:endParaRPr lang="es-ES" altLang="es-ES"/>
          </a:p>
        </p:txBody>
      </p:sp>
      <p:pic>
        <p:nvPicPr>
          <p:cNvPr id="8195" name="Imagen 3"/>
          <p:cNvPicPr>
            <a:picLocks noChangeAspect="1"/>
          </p:cNvPicPr>
          <p:nvPr/>
        </p:nvPicPr>
        <p:blipFill rotWithShape="1">
          <a:blip r:embed="rId2" cstate="print"/>
          <a:srcRect t="2780" r="4589" b="4507"/>
          <a:stretch/>
        </p:blipFill>
        <p:spPr bwMode="auto">
          <a:xfrm>
            <a:off x="991175" y="2156797"/>
            <a:ext cx="4554016" cy="225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196" name="4 CuadroTexto"/>
          <p:cNvSpPr txBox="1">
            <a:spLocks noChangeArrowheads="1"/>
          </p:cNvSpPr>
          <p:nvPr/>
        </p:nvSpPr>
        <p:spPr bwMode="auto">
          <a:xfrm>
            <a:off x="827584" y="1616311"/>
            <a:ext cx="489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altLang="es-E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Paso 1 – Solicitar el Certificado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175956" y="3429000"/>
            <a:ext cx="792088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 rotWithShape="1">
          <a:blip r:embed="rId3" cstate="print"/>
          <a:srcRect t="2529" r="8579" b="4030"/>
          <a:stretch/>
        </p:blipFill>
        <p:spPr bwMode="auto">
          <a:xfrm>
            <a:off x="3420703" y="4597716"/>
            <a:ext cx="4605462" cy="217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eta para a direita 2"/>
          <p:cNvSpPr/>
          <p:nvPr/>
        </p:nvSpPr>
        <p:spPr>
          <a:xfrm rot="9422313">
            <a:off x="6777864" y="5032980"/>
            <a:ext cx="589120" cy="2707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901C8C-DB58-411A-8617-7A9CA1AB175B}"/>
              </a:ext>
            </a:extLst>
          </p:cNvPr>
          <p:cNvSpPr txBox="1"/>
          <p:nvPr/>
        </p:nvSpPr>
        <p:spPr>
          <a:xfrm>
            <a:off x="5531780" y="2708921"/>
            <a:ext cx="330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dirty="0">
                <a:hlinkClick r:id="rId4"/>
              </a:rPr>
              <a:t>https://www.sede.fnmt.gob.es/</a:t>
            </a:r>
            <a:endParaRPr lang="es-ES" altLang="es-ES" dirty="0"/>
          </a:p>
        </p:txBody>
      </p:sp>
      <p:sp>
        <p:nvSpPr>
          <p:cNvPr id="10" name="Rectángulo 9"/>
          <p:cNvSpPr/>
          <p:nvPr/>
        </p:nvSpPr>
        <p:spPr>
          <a:xfrm>
            <a:off x="467544" y="989352"/>
            <a:ext cx="8676456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 script=latin rev=2"/>
              </a:rPr>
              <a:t>Usuarios españoles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103386-597D-4A7D-BE91-B32B2D90883A}" type="slidenum">
              <a:rPr lang="es-ES" altLang="es-ES"/>
              <a:pPr/>
              <a:t>5</a:t>
            </a:fld>
            <a:endParaRPr lang="es-ES" altLang="es-ES"/>
          </a:p>
        </p:txBody>
      </p:sp>
      <p:sp>
        <p:nvSpPr>
          <p:cNvPr id="10243" name="4 CuadroTexto"/>
          <p:cNvSpPr txBox="1">
            <a:spLocks noChangeArrowheads="1"/>
          </p:cNvSpPr>
          <p:nvPr/>
        </p:nvSpPr>
        <p:spPr bwMode="auto">
          <a:xfrm>
            <a:off x="665923" y="1790546"/>
            <a:ext cx="6848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altLang="es-ES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Paso 2 – Acreditar la identidad </a:t>
            </a:r>
          </a:p>
        </p:txBody>
      </p:sp>
      <p:sp>
        <p:nvSpPr>
          <p:cNvPr id="10244" name="4 CuadroTexto"/>
          <p:cNvSpPr txBox="1">
            <a:spLocks noChangeArrowheads="1"/>
          </p:cNvSpPr>
          <p:nvPr/>
        </p:nvSpPr>
        <p:spPr bwMode="auto">
          <a:xfrm>
            <a:off x="2000473" y="2991851"/>
            <a:ext cx="55082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ES_tradnl" altLang="es-ES" sz="2000" b="1" dirty="0">
                <a:solidFill>
                  <a:schemeClr val="tx2"/>
                </a:solidFill>
                <a:latin typeface="Gill Sans MT" pitchFamily="34" charset="0"/>
              </a:rPr>
              <a:t>Oficinas de la Seguridad Social</a:t>
            </a:r>
            <a:endParaRPr lang="es-ES_tradnl" altLang="es-ES" sz="20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0245" name="4 CuadroTexto"/>
          <p:cNvSpPr txBox="1">
            <a:spLocks noChangeArrowheads="1"/>
          </p:cNvSpPr>
          <p:nvPr/>
        </p:nvSpPr>
        <p:spPr bwMode="auto">
          <a:xfrm>
            <a:off x="2000473" y="3428465"/>
            <a:ext cx="6501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ES_tradnl" altLang="es-ES" sz="2000" b="1" dirty="0">
                <a:solidFill>
                  <a:schemeClr val="tx2"/>
                </a:solidFill>
                <a:latin typeface="Gill Sans MT" pitchFamily="34" charset="0"/>
              </a:rPr>
              <a:t>Delegaciones y Administraciones de la AEAT</a:t>
            </a:r>
            <a:endParaRPr lang="es-ES_tradnl" altLang="es-ES" sz="20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00473" y="5697096"/>
            <a:ext cx="669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2"/>
                </a:solidFill>
                <a:latin typeface="Gill Sans MT" pitchFamily="34" charset="0"/>
              </a:rPr>
              <a:t>Código Solicitud generado tras completar Paso 1 </a:t>
            </a:r>
            <a:endParaRPr lang="pt-PT" sz="20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22313" y="243525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00CC"/>
                </a:solidFill>
                <a:latin typeface="Montserrat script=latin rev=2"/>
              </a:rPr>
              <a:t>- Acudir personalmente:</a:t>
            </a:r>
            <a:endParaRPr lang="pt-PT" sz="2400" b="1" dirty="0">
              <a:solidFill>
                <a:srgbClr val="0000CC"/>
              </a:solidFill>
              <a:latin typeface="Montserrat script=latin rev=2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00473" y="5151617"/>
            <a:ext cx="564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2"/>
                </a:solidFill>
                <a:latin typeface="Gill Sans MT" pitchFamily="34" charset="0"/>
              </a:rPr>
              <a:t>Documento Nacional de Identidad (DNI) </a:t>
            </a:r>
            <a:endParaRPr lang="pt-PT" sz="20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3" name="4 CuadroTexto"/>
          <p:cNvSpPr txBox="1">
            <a:spLocks noChangeArrowheads="1"/>
          </p:cNvSpPr>
          <p:nvPr/>
        </p:nvSpPr>
        <p:spPr bwMode="auto">
          <a:xfrm>
            <a:off x="2000473" y="3835045"/>
            <a:ext cx="6534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ES_tradnl" altLang="es-ES" sz="2000" b="1" dirty="0">
                <a:solidFill>
                  <a:schemeClr val="tx2"/>
                </a:solidFill>
                <a:latin typeface="Gill Sans MT" pitchFamily="34" charset="0"/>
              </a:rPr>
              <a:t>Otros</a:t>
            </a:r>
            <a:endParaRPr lang="es-ES_tradnl" altLang="es-ES" sz="20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4" name="4 CuadroTexto"/>
          <p:cNvSpPr txBox="1">
            <a:spLocks noChangeArrowheads="1"/>
          </p:cNvSpPr>
          <p:nvPr/>
        </p:nvSpPr>
        <p:spPr bwMode="auto">
          <a:xfrm>
            <a:off x="1063506" y="4595490"/>
            <a:ext cx="624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>
                <a:solidFill>
                  <a:srgbClr val="000066"/>
                </a:solidFill>
                <a:latin typeface="Gill Sans MT" pitchFamily="34" charset="0"/>
              </a:defRPr>
            </a:lvl1pPr>
          </a:lstStyle>
          <a:p>
            <a:r>
              <a:rPr lang="es-ES_tradnl" altLang="es-ES" sz="2400" dirty="0">
                <a:solidFill>
                  <a:srgbClr val="0000CC"/>
                </a:solidFill>
              </a:rPr>
              <a:t>- Documentación necesaria: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67544" y="404664"/>
            <a:ext cx="3240360" cy="40011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 script=latin rev=2"/>
              </a:rPr>
              <a:t>Usuarios españoles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84C990-2BAA-4A88-9E81-8976896A4320}" type="slidenum">
              <a:rPr lang="es-ES" altLang="es-ES"/>
              <a:pPr/>
              <a:t>6</a:t>
            </a:fld>
            <a:endParaRPr lang="es-ES" altLang="es-ES"/>
          </a:p>
        </p:txBody>
      </p:sp>
      <p:pic>
        <p:nvPicPr>
          <p:cNvPr id="11267" name="Imagen 1"/>
          <p:cNvPicPr>
            <a:picLocks noChangeAspect="1"/>
          </p:cNvPicPr>
          <p:nvPr/>
        </p:nvPicPr>
        <p:blipFill rotWithShape="1">
          <a:blip r:embed="rId2" cstate="print"/>
          <a:srcRect t="3268" b="4724"/>
          <a:stretch/>
        </p:blipFill>
        <p:spPr bwMode="auto">
          <a:xfrm>
            <a:off x="1907704" y="2233320"/>
            <a:ext cx="6336704" cy="364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268" name="4 CuadroTexto"/>
          <p:cNvSpPr txBox="1">
            <a:spLocks noChangeArrowheads="1"/>
          </p:cNvSpPr>
          <p:nvPr/>
        </p:nvSpPr>
        <p:spPr bwMode="auto">
          <a:xfrm>
            <a:off x="611560" y="1670893"/>
            <a:ext cx="684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altLang="es-ES" sz="2400" b="1" dirty="0">
                <a:solidFill>
                  <a:schemeClr val="tx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Paso 3 – Descargar el Certificado</a:t>
            </a:r>
          </a:p>
        </p:txBody>
      </p:sp>
      <p:sp>
        <p:nvSpPr>
          <p:cNvPr id="6" name="Seta para a direita 5"/>
          <p:cNvSpPr/>
          <p:nvPr/>
        </p:nvSpPr>
        <p:spPr>
          <a:xfrm rot="9422313">
            <a:off x="5934611" y="3859105"/>
            <a:ext cx="589120" cy="270734"/>
          </a:xfrm>
          <a:prstGeom prst="rightArrow">
            <a:avLst/>
          </a:prstGeom>
          <a:solidFill>
            <a:srgbClr val="FF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611560" y="5977736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S_tradnl" altLang="es-E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Solicitar y descargar el Certificado Digital  en el </a:t>
            </a:r>
          </a:p>
          <a:p>
            <a:pPr algn="ctr" eaLnBrk="1" hangingPunct="1"/>
            <a:r>
              <a:rPr lang="es-ES_tradnl" altLang="es-ES" sz="20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mismo equipo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67544" y="404664"/>
            <a:ext cx="3240360" cy="36933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 script=latin rev=2"/>
              </a:rPr>
              <a:t>Usuarios españoles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8F5E43-2426-482B-909C-121502C43DA5}" type="slidenum">
              <a:rPr lang="es-ES" altLang="es-ES"/>
              <a:pPr/>
              <a:t>7</a:t>
            </a:fld>
            <a:endParaRPr lang="es-ES" altLang="es-ES"/>
          </a:p>
        </p:txBody>
      </p:sp>
      <p:pic>
        <p:nvPicPr>
          <p:cNvPr id="13315" name="Picture 2" descr="http://cdn1.sol.pt/fotos/2014/9/22/388287.jpg?type=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96" y="2304533"/>
            <a:ext cx="268763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cdn.clickplus.pt/product_images/21411-ec706c7856c6ea97a385414334fc1e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646" y="4837222"/>
            <a:ext cx="2857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768" y="2212854"/>
            <a:ext cx="3384550" cy="43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2506396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08156" y="1819860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solidFill>
                  <a:schemeClr val="tx2"/>
                </a:solidFill>
                <a:latin typeface="Trebuchet MS" panose="020B0603020202020204" pitchFamily="34" charset="0"/>
              </a:rPr>
              <a:t>Cartão do cidadão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21875" y="4437112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solidFill>
                  <a:schemeClr val="tx2"/>
                </a:solidFill>
                <a:latin typeface="Trebuchet MS" panose="020B0603020202020204" pitchFamily="34" charset="0"/>
              </a:rPr>
              <a:t>Leitor de cartão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61112" y="178793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tx2"/>
                </a:solidFill>
                <a:latin typeface="Trebuchet MS" panose="020B0603020202020204" pitchFamily="34" charset="0"/>
              </a:rPr>
              <a:t>Código PIN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67544" y="989352"/>
            <a:ext cx="8676456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Utilizadores portugueses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041CE9B-FE55-4A40-BBF9-F39DB7FD1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305C2-6E24-457D-A32A-C12480B52223}" type="slidenum">
              <a:rPr lang="es-ES" altLang="es-ES" smtClean="0"/>
              <a:pPr/>
              <a:t>8</a:t>
            </a:fld>
            <a:endParaRPr lang="es-ES" alt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4E6A29-EA66-4BCF-A9E6-3F411244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3237257" cy="4938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89FC9F-5F54-463B-BCEA-6FC69CE727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4" b="8001"/>
          <a:stretch/>
        </p:blipFill>
        <p:spPr>
          <a:xfrm>
            <a:off x="1043607" y="1609293"/>
            <a:ext cx="7776864" cy="40649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6B2637-D8B2-43EE-8013-AA859CC91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461" y="3429000"/>
            <a:ext cx="3400229" cy="4516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BC7BCE-03B5-4E06-8720-D8CD5F2F7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293" y="1029275"/>
            <a:ext cx="7200000" cy="5425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C2E9F7-0D79-45D8-8AB3-1F4456072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0998" y="6017992"/>
            <a:ext cx="3542083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56DE73-069F-431D-B06A-756F41A233AF}" type="slidenum">
              <a:rPr lang="es-ES" altLang="es-ES"/>
              <a:pPr/>
              <a:t>9</a:t>
            </a:fld>
            <a:endParaRPr lang="es-ES" altLang="es-ES"/>
          </a:p>
        </p:txBody>
      </p:sp>
      <p:sp>
        <p:nvSpPr>
          <p:cNvPr id="15363" name="4 CuadroTexto"/>
          <p:cNvSpPr txBox="1">
            <a:spLocks noChangeArrowheads="1"/>
          </p:cNvSpPr>
          <p:nvPr/>
        </p:nvSpPr>
        <p:spPr bwMode="auto">
          <a:xfrm>
            <a:off x="620483" y="5044014"/>
            <a:ext cx="84248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_tradnl" altLang="es-ES" sz="1600" b="1" dirty="0">
                <a:solidFill>
                  <a:srgbClr val="0000CC"/>
                </a:solidFill>
              </a:rPr>
              <a:t>Confirmar (Loja do </a:t>
            </a:r>
            <a:r>
              <a:rPr lang="es-ES_tradnl" altLang="es-ES" sz="1600" b="1" dirty="0" err="1">
                <a:solidFill>
                  <a:srgbClr val="0000CC"/>
                </a:solidFill>
              </a:rPr>
              <a:t>Cidadão</a:t>
            </a:r>
            <a:r>
              <a:rPr lang="es-ES_tradnl" altLang="es-ES" sz="1600" b="1" dirty="0">
                <a:solidFill>
                  <a:srgbClr val="0000CC"/>
                </a:solidFill>
              </a:rPr>
              <a:t>) que o CC </a:t>
            </a:r>
            <a:r>
              <a:rPr lang="es-ES_tradnl" altLang="es-ES" sz="1600" b="1" dirty="0" err="1">
                <a:solidFill>
                  <a:srgbClr val="0000CC"/>
                </a:solidFill>
              </a:rPr>
              <a:t>tem</a:t>
            </a:r>
            <a:r>
              <a:rPr lang="es-ES_tradnl" altLang="es-ES" sz="1600" b="1" dirty="0">
                <a:solidFill>
                  <a:srgbClr val="0000CC"/>
                </a:solidFill>
              </a:rPr>
              <a:t> </a:t>
            </a:r>
            <a:r>
              <a:rPr lang="es-ES_tradnl" altLang="es-ES" sz="1600" b="1" dirty="0" err="1">
                <a:solidFill>
                  <a:srgbClr val="0000CC"/>
                </a:solidFill>
              </a:rPr>
              <a:t>ativas</a:t>
            </a:r>
            <a:r>
              <a:rPr lang="es-ES_tradnl" altLang="es-ES" sz="1600" b="1" dirty="0">
                <a:solidFill>
                  <a:srgbClr val="0000CC"/>
                </a:solidFill>
              </a:rPr>
              <a:t> as 2 </a:t>
            </a:r>
            <a:r>
              <a:rPr lang="es-ES_tradnl" altLang="es-ES" sz="1600" b="1" dirty="0" err="1">
                <a:solidFill>
                  <a:srgbClr val="0000CC"/>
                </a:solidFill>
              </a:rPr>
              <a:t>funções</a:t>
            </a:r>
            <a:r>
              <a:rPr lang="es-ES_tradnl" altLang="es-ES" sz="1600" b="1" dirty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es-ES_tradnl" altLang="es-ES" sz="1600" b="1" dirty="0">
                <a:solidFill>
                  <a:srgbClr val="0000CC"/>
                </a:solidFill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sz="1600" b="1" dirty="0">
                <a:solidFill>
                  <a:srgbClr val="0000CC"/>
                </a:solidFill>
              </a:rPr>
              <a:t>Guardar em local seguro os códigos PIN (Carta PIN)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PT" sz="1600" b="1" dirty="0">
              <a:solidFill>
                <a:srgbClr val="0000CC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sz="1600" b="1" dirty="0">
                <a:solidFill>
                  <a:srgbClr val="0000CC"/>
                </a:solidFill>
              </a:rPr>
              <a:t>3 tentativas de colocação do código PIN</a:t>
            </a:r>
          </a:p>
        </p:txBody>
      </p:sp>
      <p:sp>
        <p:nvSpPr>
          <p:cNvPr id="15364" name="Retângulo 1"/>
          <p:cNvSpPr>
            <a:spLocks noChangeArrowheads="1"/>
          </p:cNvSpPr>
          <p:nvPr/>
        </p:nvSpPr>
        <p:spPr bwMode="auto">
          <a:xfrm>
            <a:off x="620483" y="1183312"/>
            <a:ext cx="8604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Certificados digitais associados ao </a:t>
            </a:r>
          </a:p>
          <a:p>
            <a:pPr algn="ctr"/>
            <a:r>
              <a:rPr lang="pt-PT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Cartão de Cidadão (CC)</a:t>
            </a:r>
            <a:endParaRPr lang="pt-PT" altLang="es-E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9979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0483" y="2350628"/>
            <a:ext cx="53916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2"/>
                </a:solidFill>
              </a:rPr>
              <a:t>Certificado para autenticação</a:t>
            </a:r>
            <a:r>
              <a:rPr lang="pt-PT" sz="2000" dirty="0">
                <a:solidFill>
                  <a:schemeClr val="tx2"/>
                </a:solidFill>
              </a:rPr>
              <a:t>:</a:t>
            </a:r>
          </a:p>
          <a:p>
            <a:pPr lvl="1" algn="just"/>
            <a:r>
              <a:rPr lang="pt-PT" sz="2000" dirty="0">
                <a:solidFill>
                  <a:schemeClr val="tx2"/>
                </a:solidFill>
              </a:rPr>
              <a:t>(PIN Autenticação)</a:t>
            </a:r>
          </a:p>
          <a:p>
            <a:pPr marL="342900" indent="-342900" algn="just">
              <a:buFontTx/>
              <a:buChar char="-"/>
            </a:pPr>
            <a:endParaRPr lang="pt-PT" sz="20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2"/>
                </a:solidFill>
              </a:rPr>
              <a:t>Certificado para assinatura </a:t>
            </a:r>
            <a:r>
              <a:rPr lang="pt-PT" sz="2000" b="1" dirty="0" err="1">
                <a:solidFill>
                  <a:schemeClr val="tx2"/>
                </a:solidFill>
              </a:rPr>
              <a:t>eletrónica</a:t>
            </a:r>
            <a:r>
              <a:rPr lang="pt-PT" sz="2000" b="1" dirty="0">
                <a:solidFill>
                  <a:schemeClr val="tx2"/>
                </a:solidFill>
              </a:rPr>
              <a:t>: </a:t>
            </a:r>
          </a:p>
          <a:p>
            <a:pPr lvl="1" algn="just"/>
            <a:r>
              <a:rPr lang="pt-PT" sz="2000" dirty="0">
                <a:solidFill>
                  <a:schemeClr val="tx2"/>
                </a:solidFill>
              </a:rPr>
              <a:t>(PIN Assinatura)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242102" y="4174232"/>
            <a:ext cx="659796" cy="47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22C176-2BA6-4CEE-80A1-DC659095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4250" t="43752" r="34250" b="10860"/>
          <a:stretch/>
        </p:blipFill>
        <p:spPr>
          <a:xfrm>
            <a:off x="5940152" y="2317523"/>
            <a:ext cx="3105194" cy="216023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7544" y="221378"/>
            <a:ext cx="3240360" cy="36933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 script=latin rev=2"/>
              </a:rPr>
              <a:t>Utilizadores portugueses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3488</TotalTime>
  <Words>846</Words>
  <Application>Microsoft Office PowerPoint</Application>
  <PresentationFormat>Presentación en pantalla (4:3)</PresentationFormat>
  <Paragraphs>151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Gill Sans MT</vt:lpstr>
      <vt:lpstr>Montserrat script=latin rev=2</vt:lpstr>
      <vt:lpstr>Tahoma</vt:lpstr>
      <vt:lpstr>Trebuchet MS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CREATIVA machine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CREATIVA machine</dc:creator>
  <cp:lastModifiedBy>Comun</cp:lastModifiedBy>
  <cp:revision>299</cp:revision>
  <cp:lastPrinted>2019-12-11T10:51:57Z</cp:lastPrinted>
  <dcterms:created xsi:type="dcterms:W3CDTF">2008-01-25T20:43:55Z</dcterms:created>
  <dcterms:modified xsi:type="dcterms:W3CDTF">2019-12-16T08:40:43Z</dcterms:modified>
</cp:coreProperties>
</file>