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311" r:id="rId2"/>
    <p:sldId id="391" r:id="rId3"/>
    <p:sldId id="392" r:id="rId4"/>
    <p:sldId id="395" r:id="rId5"/>
    <p:sldId id="398" r:id="rId6"/>
    <p:sldId id="393" r:id="rId7"/>
    <p:sldId id="396" r:id="rId8"/>
    <p:sldId id="397" r:id="rId9"/>
    <p:sldId id="855" r:id="rId10"/>
  </p:sldIdLst>
  <p:sldSz cx="9144000" cy="6858000" type="screen4x3"/>
  <p:notesSz cx="6735763" cy="98663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  <a:srgbClr val="FF6600"/>
    <a:srgbClr val="008000"/>
    <a:srgbClr val="FFFF00"/>
    <a:srgbClr val="990033"/>
    <a:srgbClr val="3366FF"/>
    <a:srgbClr val="9900CC"/>
    <a:srgbClr val="A500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31" y="1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04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31" y="9372004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3" tIns="46207" rIns="92413" bIns="4620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214CA5-2E97-467F-94B7-02834E8D3A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42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7526" cy="492780"/>
          </a:xfrm>
          <a:prstGeom prst="rect">
            <a:avLst/>
          </a:prstGeom>
        </p:spPr>
        <p:txBody>
          <a:bodyPr vert="horz" lIns="92413" tIns="46207" rIns="92413" bIns="46207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6731" y="1"/>
            <a:ext cx="2917526" cy="492780"/>
          </a:xfrm>
          <a:prstGeom prst="rect">
            <a:avLst/>
          </a:prstGeom>
        </p:spPr>
        <p:txBody>
          <a:bodyPr vert="horz" lIns="92413" tIns="46207" rIns="92413" bIns="46207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1FEB0AA-FC36-4E01-B1DD-5B17FA467A58}" type="datetimeFigureOut">
              <a:rPr lang="es-ES"/>
              <a:pPr>
                <a:defRPr/>
              </a:pPr>
              <a:t>11/12/2019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3" tIns="46207" rIns="92413" bIns="46207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277" y="4686001"/>
            <a:ext cx="5389213" cy="4439612"/>
          </a:xfrm>
          <a:prstGeom prst="rect">
            <a:avLst/>
          </a:prstGeom>
        </p:spPr>
        <p:txBody>
          <a:bodyPr vert="horz" lIns="92413" tIns="46207" rIns="92413" bIns="46207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2004"/>
            <a:ext cx="2917526" cy="492780"/>
          </a:xfrm>
          <a:prstGeom prst="rect">
            <a:avLst/>
          </a:prstGeom>
        </p:spPr>
        <p:txBody>
          <a:bodyPr vert="horz" lIns="92413" tIns="46207" rIns="92413" bIns="46207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6731" y="9372004"/>
            <a:ext cx="2917526" cy="492780"/>
          </a:xfrm>
          <a:prstGeom prst="rect">
            <a:avLst/>
          </a:prstGeom>
        </p:spPr>
        <p:txBody>
          <a:bodyPr vert="horz" lIns="92413" tIns="46207" rIns="92413" bIns="46207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333594-6464-45A8-AC5F-942111C92B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71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A17F3-D89A-46B8-B294-C35FC7AE98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1AAA-C247-4D46-9462-DFB52418EC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6ABFB-D5A9-41F5-837D-F386EF4E7F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1490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6 Imagen" descr="fondo_ppt_gde_greca_gris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902450" y="64484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7F16ABFB-D5A9-41F5-837D-F386EF4E7F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8" name="7 Imagen" descr="Espan¦âa - Portugal_ES_FUND_RGB-01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3450" y="0"/>
            <a:ext cx="31305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oopera2020@poctep.eu" TargetMode="External"/><Relationship Id="rId2" Type="http://schemas.openxmlformats.org/officeDocument/2006/relationships/hyperlink" Target="mailto:proyectos@poctep.e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ctep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875463" y="6448425"/>
            <a:ext cx="2133600" cy="365125"/>
          </a:xfrm>
        </p:spPr>
        <p:txBody>
          <a:bodyPr/>
          <a:lstStyle/>
          <a:p>
            <a:pPr>
              <a:defRPr/>
            </a:pPr>
            <a:fld id="{AC8CBB06-DF98-498F-9DC9-826ED3EECDFC}" type="slidenum">
              <a:rPr lang="es-ES"/>
              <a:pPr>
                <a:defRPr/>
              </a:pPr>
              <a:t>1</a:t>
            </a:fld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755576" y="2821462"/>
            <a:ext cx="8388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Obrigações dos beneficiários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67544" y="3609693"/>
            <a:ext cx="8676456" cy="523220"/>
          </a:xfrm>
          <a:prstGeom prst="rect">
            <a:avLst/>
          </a:prstGeom>
          <a:solidFill>
            <a:srgbClr val="3333CC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ES" sz="2800" b="1" dirty="0" err="1">
                <a:solidFill>
                  <a:schemeClr val="bg1"/>
                </a:solidFill>
                <a:latin typeface="Montserrat script=latin rev=2"/>
              </a:rPr>
              <a:t>Seminário</a:t>
            </a:r>
            <a:r>
              <a:rPr lang="es-ES" sz="2800" b="1" dirty="0">
                <a:solidFill>
                  <a:schemeClr val="bg1"/>
                </a:solidFill>
                <a:latin typeface="Montserrat script=latin rev=2"/>
              </a:rPr>
              <a:t> </a:t>
            </a:r>
            <a:r>
              <a:rPr lang="es-ES" sz="2800" b="1" dirty="0" err="1">
                <a:solidFill>
                  <a:schemeClr val="bg1"/>
                </a:solidFill>
                <a:latin typeface="Montserrat script=latin rev=2"/>
              </a:rPr>
              <a:t>projetos</a:t>
            </a:r>
            <a:r>
              <a:rPr lang="es-ES" sz="2800" b="1" dirty="0">
                <a:solidFill>
                  <a:schemeClr val="bg1"/>
                </a:solidFill>
                <a:latin typeface="Montserrat script=latin rev=2"/>
              </a:rPr>
              <a:t> 2ª </a:t>
            </a:r>
            <a:r>
              <a:rPr lang="es-ES" sz="2800" b="1" dirty="0" err="1">
                <a:solidFill>
                  <a:schemeClr val="bg1"/>
                </a:solidFill>
                <a:latin typeface="Montserrat script=latin rev=2"/>
              </a:rPr>
              <a:t>convocatória</a:t>
            </a:r>
            <a:r>
              <a:rPr lang="es-ES" sz="2800" b="1" dirty="0">
                <a:solidFill>
                  <a:schemeClr val="bg1"/>
                </a:solidFill>
                <a:latin typeface="Montserrat script=latin rev=2"/>
              </a:rPr>
              <a:t>, Sevilla, 12/12/2019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3" y="305638"/>
            <a:ext cx="4464496" cy="168931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796136" y="116632"/>
            <a:ext cx="3234164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04056" y="1196752"/>
            <a:ext cx="8639944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4800" b="1" dirty="0" err="1">
                <a:latin typeface="Trebuchet MS" panose="020B0603020202020204" pitchFamily="34" charset="0"/>
              </a:rPr>
              <a:t>Acordo</a:t>
            </a:r>
            <a:r>
              <a:rPr lang="es-ES" sz="4800" b="1" dirty="0">
                <a:latin typeface="Trebuchet MS" panose="020B0603020202020204" pitchFamily="34" charset="0"/>
              </a:rPr>
              <a:t> AG-BP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27584" y="2062609"/>
            <a:ext cx="799288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pt-PT" sz="1900" b="1" dirty="0">
                <a:latin typeface="Trebuchet MS" panose="020B0603020202020204" pitchFamily="34" charset="0"/>
              </a:rPr>
              <a:t>O Acordo AG-BP é o</a:t>
            </a:r>
            <a:r>
              <a:rPr lang="pt-PT" sz="19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documento contratual </a:t>
            </a:r>
            <a:r>
              <a:rPr lang="pt-PT" sz="1900" b="1" dirty="0">
                <a:latin typeface="Trebuchet MS" panose="020B0603020202020204" pitchFamily="34" charset="0"/>
              </a:rPr>
              <a:t>que estabelece todas as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condições</a:t>
            </a:r>
            <a:r>
              <a:rPr lang="pt-PT" sz="1900" b="1" dirty="0">
                <a:latin typeface="Trebuchet MS" panose="020B0603020202020204" pitchFamily="34" charset="0"/>
              </a:rPr>
              <a:t> de execução do projeto e regula as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obrigações</a:t>
            </a:r>
            <a:r>
              <a:rPr lang="pt-PT" sz="1900" b="1" dirty="0">
                <a:latin typeface="Trebuchet MS" panose="020B0603020202020204" pitchFamily="34" charset="0"/>
              </a:rPr>
              <a:t> do BP e dos beneficiários.</a:t>
            </a:r>
          </a:p>
          <a:p>
            <a:pPr algn="just">
              <a:spcAft>
                <a:spcPts val="1800"/>
              </a:spcAft>
            </a:pPr>
            <a:r>
              <a:rPr lang="pt-PT" sz="1900" b="1" dirty="0">
                <a:latin typeface="Trebuchet MS" panose="020B0603020202020204" pitchFamily="34" charset="0"/>
              </a:rPr>
              <a:t>Fazem parte do Acordo AG-BP os seguintes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anexos</a:t>
            </a:r>
            <a:r>
              <a:rPr lang="pt-PT" sz="19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: </a:t>
            </a:r>
          </a:p>
          <a:p>
            <a:pPr marL="742950" lvl="1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pt-PT" sz="19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pt-PT" sz="1900" b="1" dirty="0">
                <a:latin typeface="Trebuchet MS" panose="020B0603020202020204" pitchFamily="34" charset="0"/>
              </a:rPr>
              <a:t>Notificação da AG com a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decisão</a:t>
            </a:r>
            <a:r>
              <a:rPr lang="pt-PT" sz="1900" b="1" dirty="0">
                <a:latin typeface="Trebuchet MS" panose="020B0603020202020204" pitchFamily="34" charset="0"/>
              </a:rPr>
              <a:t> de aprovação do CG</a:t>
            </a:r>
          </a:p>
          <a:p>
            <a:pPr marL="742950" lvl="1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pt-PT" sz="1900" b="1" dirty="0">
                <a:latin typeface="Trebuchet MS" panose="020B0603020202020204" pitchFamily="34" charset="0"/>
              </a:rPr>
              <a:t>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Formulário</a:t>
            </a:r>
            <a:r>
              <a:rPr lang="pt-PT" sz="1900" b="1" dirty="0">
                <a:latin typeface="Trebuchet MS" panose="020B0603020202020204" pitchFamily="34" charset="0"/>
              </a:rPr>
              <a:t> de Candidatura </a:t>
            </a:r>
          </a:p>
          <a:p>
            <a:pPr marL="742950" lvl="1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pt-PT" sz="1900" b="1" dirty="0">
                <a:latin typeface="Trebuchet MS" panose="020B0603020202020204" pitchFamily="34" charset="0"/>
              </a:rPr>
              <a:t>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Acordo entre Beneficiários </a:t>
            </a:r>
            <a:r>
              <a:rPr lang="pt-PT" sz="1900" b="1" dirty="0">
                <a:latin typeface="Trebuchet MS" panose="020B0603020202020204" pitchFamily="34" charset="0"/>
              </a:rPr>
              <a:t>(coerente com o Acordo AG-BP)</a:t>
            </a:r>
          </a:p>
          <a:p>
            <a:pPr algn="just">
              <a:spcAft>
                <a:spcPts val="1800"/>
              </a:spcAft>
            </a:pPr>
            <a:r>
              <a:rPr lang="pt-PT" sz="1900" b="1" dirty="0">
                <a:latin typeface="Trebuchet MS" panose="020B0603020202020204" pitchFamily="34" charset="0"/>
              </a:rPr>
              <a:t>O período de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vigência</a:t>
            </a:r>
            <a:r>
              <a:rPr lang="pt-PT" sz="1900" b="1" dirty="0">
                <a:latin typeface="Trebuchet MS" panose="020B0603020202020204" pitchFamily="34" charset="0"/>
              </a:rPr>
              <a:t> começa a partir da assinatura do Acordo pela AG até à data de finalização aprovada do projeto.</a:t>
            </a:r>
          </a:p>
          <a:p>
            <a:pPr algn="just">
              <a:spcAft>
                <a:spcPts val="1800"/>
              </a:spcAft>
            </a:pPr>
            <a:r>
              <a:rPr lang="pt-PT" sz="1900" b="1" dirty="0">
                <a:latin typeface="Trebuchet MS" panose="020B0603020202020204" pitchFamily="34" charset="0"/>
              </a:rPr>
              <a:t>Eventualmente, poderá ser modificado através de uma </a:t>
            </a:r>
            <a:r>
              <a:rPr lang="pt-PT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adenda ao Acordo AG-BP </a:t>
            </a:r>
            <a:r>
              <a:rPr lang="pt-PT" sz="1900" b="1" dirty="0">
                <a:latin typeface="Trebuchet MS" panose="020B0603020202020204" pitchFamily="34" charset="0"/>
              </a:rPr>
              <a:t>assinada pelas partes.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02450" y="6664275"/>
            <a:ext cx="2133600" cy="365125"/>
          </a:xfrm>
        </p:spPr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04056" y="980728"/>
            <a:ext cx="8639944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4000" b="1" dirty="0" err="1">
                <a:latin typeface="Trebuchet MS" panose="020B0603020202020204" pitchFamily="34" charset="0"/>
              </a:rPr>
              <a:t>Principais</a:t>
            </a:r>
            <a:r>
              <a:rPr lang="es-ES" sz="4000" b="1" dirty="0">
                <a:latin typeface="Trebuchet MS" panose="020B0603020202020204" pitchFamily="34" charset="0"/>
              </a:rPr>
              <a:t> </a:t>
            </a:r>
            <a:r>
              <a:rPr lang="es-ES" sz="4000" b="1" dirty="0" err="1">
                <a:latin typeface="Trebuchet MS" panose="020B0603020202020204" pitchFamily="34" charset="0"/>
              </a:rPr>
              <a:t>obrigações</a:t>
            </a:r>
            <a:r>
              <a:rPr lang="es-ES" sz="4000" b="1" dirty="0">
                <a:latin typeface="Trebuchet MS" panose="020B0603020202020204" pitchFamily="34" charset="0"/>
              </a:rPr>
              <a:t> do BP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91580" y="1926699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_tradnl" sz="2000" b="1" dirty="0">
                <a:latin typeface="Trebuchet MS" panose="020B0603020202020204" pitchFamily="34" charset="0"/>
              </a:rPr>
              <a:t>O BP é o 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máximo representante </a:t>
            </a:r>
            <a:r>
              <a:rPr lang="es-ES_tradnl" sz="2000" b="1" dirty="0">
                <a:latin typeface="Trebuchet MS" panose="020B0603020202020204" pitchFamily="34" charset="0"/>
              </a:rPr>
              <a:t>da </a:t>
            </a:r>
            <a:r>
              <a:rPr lang="es-ES_tradnl" sz="2000" b="1" dirty="0" err="1">
                <a:latin typeface="Trebuchet MS" panose="020B0603020202020204" pitchFamily="34" charset="0"/>
              </a:rPr>
              <a:t>parceria</a:t>
            </a:r>
            <a:r>
              <a:rPr lang="es-ES_tradnl" sz="2000" b="1" dirty="0">
                <a:latin typeface="Trebuchet MS" panose="020B0603020202020204" pitchFamily="34" charset="0"/>
              </a:rPr>
              <a:t> e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responsável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 legal </a:t>
            </a:r>
            <a:r>
              <a:rPr lang="es-ES_tradnl" sz="2000" b="1" dirty="0">
                <a:latin typeface="Trebuchet MS" panose="020B0603020202020204" pitchFamily="34" charset="0"/>
              </a:rPr>
              <a:t>do </a:t>
            </a:r>
            <a:r>
              <a:rPr lang="es-ES_tradnl" sz="2000" b="1" dirty="0" err="1">
                <a:latin typeface="Trebuchet MS" panose="020B0603020202020204" pitchFamily="34" charset="0"/>
              </a:rPr>
              <a:t>projeto</a:t>
            </a:r>
            <a:r>
              <a:rPr lang="es-ES_tradnl" sz="2000" b="1" dirty="0">
                <a:latin typeface="Trebuchet MS" panose="020B0603020202020204" pitchFamily="34" charset="0"/>
              </a:rPr>
              <a:t> como </a:t>
            </a:r>
            <a:r>
              <a:rPr lang="es-ES_tradnl" sz="2000" b="1" dirty="0" err="1">
                <a:latin typeface="Trebuchet MS" panose="020B0603020202020204" pitchFamily="34" charset="0"/>
              </a:rPr>
              <a:t>assinante</a:t>
            </a:r>
            <a:r>
              <a:rPr lang="es-ES_tradnl" sz="2000" b="1" dirty="0">
                <a:latin typeface="Trebuchet MS" panose="020B0603020202020204" pitchFamily="34" charset="0"/>
              </a:rPr>
              <a:t> do </a:t>
            </a:r>
            <a:r>
              <a:rPr lang="es-ES_tradnl" sz="2000" b="1" dirty="0" err="1">
                <a:latin typeface="Trebuchet MS" panose="020B0603020202020204" pitchFamily="34" charset="0"/>
              </a:rPr>
              <a:t>Acordo</a:t>
            </a:r>
            <a:r>
              <a:rPr lang="es-ES_tradnl" sz="2000" b="1" dirty="0">
                <a:latin typeface="Trebuchet MS" panose="020B0603020202020204" pitchFamily="34" charset="0"/>
              </a:rPr>
              <a:t> AG-BP.</a:t>
            </a:r>
          </a:p>
          <a:p>
            <a:pPr algn="just">
              <a:spcAft>
                <a:spcPts val="1800"/>
              </a:spcAft>
            </a:pPr>
            <a:r>
              <a:rPr lang="es-ES_tradnl" sz="2000" b="1" dirty="0">
                <a:latin typeface="Trebuchet MS" panose="020B0603020202020204" pitchFamily="34" charset="0"/>
              </a:rPr>
              <a:t>As </a:t>
            </a:r>
            <a:r>
              <a:rPr lang="es-ES_tradnl" sz="2000" b="1" dirty="0" err="1">
                <a:latin typeface="Trebuchet MS" panose="020B0603020202020204" pitchFamily="34" charset="0"/>
              </a:rPr>
              <a:t>suas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principais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obrigações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são</a:t>
            </a:r>
            <a:r>
              <a:rPr lang="es-ES_tradnl" sz="2000" b="1" dirty="0">
                <a:latin typeface="Trebuchet MS" panose="020B0603020202020204" pitchFamily="34" charset="0"/>
              </a:rPr>
              <a:t>:</a:t>
            </a:r>
          </a:p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Coordenação</a:t>
            </a:r>
            <a:r>
              <a:rPr lang="es-ES_tradnl" sz="2000" b="1" dirty="0">
                <a:latin typeface="Trebuchet MS" panose="020B0603020202020204" pitchFamily="34" charset="0"/>
              </a:rPr>
              <a:t> técnica e </a:t>
            </a:r>
            <a:r>
              <a:rPr lang="es-ES_tradnl" sz="2000" b="1" dirty="0" err="1">
                <a:latin typeface="Trebuchet MS" panose="020B0603020202020204" pitchFamily="34" charset="0"/>
              </a:rPr>
              <a:t>financeira</a:t>
            </a:r>
            <a:r>
              <a:rPr lang="es-ES_tradnl" sz="2000" b="1" dirty="0">
                <a:latin typeface="Trebuchet MS" panose="020B0603020202020204" pitchFamily="34" charset="0"/>
              </a:rPr>
              <a:t> do projeto e da </a:t>
            </a:r>
            <a:r>
              <a:rPr lang="es-ES_tradnl" sz="2000" b="1" dirty="0" err="1">
                <a:latin typeface="Trebuchet MS" panose="020B0603020202020204" pitchFamily="34" charset="0"/>
              </a:rPr>
              <a:t>parceria</a:t>
            </a:r>
            <a:endParaRPr lang="es-ES_tradnl" sz="2000" b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Representar</a:t>
            </a:r>
            <a:r>
              <a:rPr lang="es-ES_tradnl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latin typeface="Trebuchet MS" panose="020B0603020202020204" pitchFamily="34" charset="0"/>
              </a:rPr>
              <a:t>a </a:t>
            </a:r>
            <a:r>
              <a:rPr lang="es-ES_tradnl" sz="2000" b="1" dirty="0" err="1">
                <a:latin typeface="Trebuchet MS" panose="020B0603020202020204" pitchFamily="34" charset="0"/>
              </a:rPr>
              <a:t>parceria</a:t>
            </a:r>
            <a:r>
              <a:rPr lang="es-ES_tradnl" sz="2000" b="1" dirty="0">
                <a:latin typeface="Trebuchet MS" panose="020B0603020202020204" pitchFamily="34" charset="0"/>
              </a:rPr>
              <a:t> frente </a:t>
            </a:r>
            <a:r>
              <a:rPr lang="es-ES_tradnl" sz="2000" b="1" dirty="0" err="1">
                <a:latin typeface="Trebuchet MS" panose="020B0603020202020204" pitchFamily="34" charset="0"/>
              </a:rPr>
              <a:t>às</a:t>
            </a:r>
            <a:r>
              <a:rPr lang="es-ES_tradnl" sz="2000" b="1" dirty="0">
                <a:latin typeface="Trebuchet MS" panose="020B0603020202020204" pitchFamily="34" charset="0"/>
              </a:rPr>
              <a:t> estruturas de gestão do POCTEP e centralizar as </a:t>
            </a:r>
            <a:r>
              <a:rPr lang="es-ES_tradnl" sz="2000" b="1" dirty="0" err="1">
                <a:latin typeface="Trebuchet MS" panose="020B0603020202020204" pitchFamily="34" charset="0"/>
              </a:rPr>
              <a:t>comunicações</a:t>
            </a:r>
            <a:endParaRPr lang="es-ES_tradnl" sz="2000" b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Velar pelo </a:t>
            </a:r>
            <a:r>
              <a:rPr lang="es-ES_tradnl" sz="2000" b="1" dirty="0" err="1">
                <a:latin typeface="Trebuchet MS" panose="020B0603020202020204" pitchFamily="34" charset="0"/>
              </a:rPr>
              <a:t>cumprimento</a:t>
            </a:r>
            <a:r>
              <a:rPr lang="es-ES_tradnl" sz="2000" b="1" dirty="0">
                <a:latin typeface="Trebuchet MS" panose="020B0603020202020204" pitchFamily="34" charset="0"/>
              </a:rPr>
              <a:t> do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Acordo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 entre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Beneficiários</a:t>
            </a:r>
            <a:endParaRPr lang="es-ES_tradnl" sz="2000" b="1" dirty="0">
              <a:solidFill>
                <a:srgbClr val="0000CC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Garantir a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correta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execução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latin typeface="Trebuchet MS" panose="020B0603020202020204" pitchFamily="34" charset="0"/>
              </a:rPr>
              <a:t>do </a:t>
            </a:r>
            <a:r>
              <a:rPr lang="es-ES_tradnl" sz="2000" b="1" dirty="0" err="1">
                <a:latin typeface="Trebuchet MS" panose="020B0603020202020204" pitchFamily="34" charset="0"/>
              </a:rPr>
              <a:t>projeto</a:t>
            </a:r>
            <a:r>
              <a:rPr lang="es-ES_tradnl" sz="2000" b="1" dirty="0">
                <a:latin typeface="Trebuchet MS" panose="020B0603020202020204" pitchFamily="34" charset="0"/>
              </a:rPr>
              <a:t> nos termos </a:t>
            </a:r>
            <a:r>
              <a:rPr lang="es-ES_tradnl" sz="2000" b="1" dirty="0" err="1">
                <a:latin typeface="Trebuchet MS" panose="020B0603020202020204" pitchFamily="34" charset="0"/>
              </a:rPr>
              <a:t>aprovados</a:t>
            </a:r>
            <a:endParaRPr lang="es-ES_tradnl" sz="2000" b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latin typeface="Trebuchet MS" panose="020B0603020202020204" pitchFamily="34" charset="0"/>
              </a:rPr>
              <a:t>Velar pelo </a:t>
            </a:r>
            <a:r>
              <a:rPr lang="es-ES_tradnl" sz="2000" b="1" dirty="0" err="1">
                <a:latin typeface="Trebuchet MS" panose="020B0603020202020204" pitchFamily="34" charset="0"/>
              </a:rPr>
              <a:t>cumprimento</a:t>
            </a:r>
            <a:r>
              <a:rPr lang="es-ES_tradnl" sz="2000" b="1" dirty="0">
                <a:latin typeface="Trebuchet MS" panose="020B0603020202020204" pitchFamily="34" charset="0"/>
              </a:rPr>
              <a:t> das </a:t>
            </a:r>
            <a:r>
              <a:rPr lang="es-ES_tradnl" sz="2000" b="1" dirty="0" err="1">
                <a:latin typeface="Trebuchet MS" panose="020B0603020202020204" pitchFamily="34" charset="0"/>
              </a:rPr>
              <a:t>obrigações</a:t>
            </a:r>
            <a:r>
              <a:rPr lang="es-ES_tradnl" sz="2000" b="1" dirty="0">
                <a:latin typeface="Trebuchet MS" panose="020B0603020202020204" pitchFamily="34" charset="0"/>
              </a:rPr>
              <a:t> de </a:t>
            </a:r>
            <a:r>
              <a:rPr lang="es-ES_tradnl" sz="2000" b="1" dirty="0" err="1">
                <a:latin typeface="Trebuchet MS" panose="020B0603020202020204" pitchFamily="34" charset="0"/>
              </a:rPr>
              <a:t>informação</a:t>
            </a:r>
            <a:r>
              <a:rPr lang="es-ES_tradnl" sz="2000" b="1" dirty="0">
                <a:latin typeface="Trebuchet MS" panose="020B0603020202020204" pitchFamily="34" charset="0"/>
              </a:rPr>
              <a:t>, </a:t>
            </a:r>
            <a:r>
              <a:rPr lang="es-ES_tradnl" sz="2000" b="1" dirty="0" err="1">
                <a:latin typeface="Trebuchet MS" panose="020B0603020202020204" pitchFamily="34" charset="0"/>
              </a:rPr>
              <a:t>comunicação</a:t>
            </a:r>
            <a:r>
              <a:rPr lang="es-ES_tradnl" sz="2000" b="1" dirty="0">
                <a:latin typeface="Trebuchet MS" panose="020B0603020202020204" pitchFamily="34" charset="0"/>
              </a:rPr>
              <a:t> e </a:t>
            </a:r>
            <a:r>
              <a:rPr lang="es-ES_tradnl" sz="2000" b="1" dirty="0" err="1">
                <a:latin typeface="Trebuchet MS" panose="020B0603020202020204" pitchFamily="34" charset="0"/>
              </a:rPr>
              <a:t>visibilidade</a:t>
            </a:r>
            <a:r>
              <a:rPr lang="es-ES_tradnl" sz="2000" b="1" dirty="0">
                <a:latin typeface="Trebuchet MS" panose="020B0603020202020204" pitchFamily="34" charset="0"/>
              </a:rPr>
              <a:t> (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ICV</a:t>
            </a:r>
            <a:r>
              <a:rPr lang="es-ES_tradnl" sz="2000" b="1" dirty="0">
                <a:latin typeface="Trebuchet MS" panose="020B0603020202020204" pitchFamily="34" charset="0"/>
              </a:rPr>
              <a:t>) por todos os </a:t>
            </a:r>
            <a:r>
              <a:rPr lang="es-ES_tradnl" sz="2000" b="1" dirty="0" err="1">
                <a:latin typeface="Trebuchet MS" panose="020B0603020202020204" pitchFamily="34" charset="0"/>
              </a:rPr>
              <a:t>beneficiários</a:t>
            </a:r>
            <a:endParaRPr lang="es-ES_tradnl" b="1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467544" y="260648"/>
            <a:ext cx="3456384" cy="609600"/>
          </a:xfrm>
          <a:prstGeom prst="rect">
            <a:avLst/>
          </a:prstGeom>
          <a:solidFill>
            <a:srgbClr val="0000C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Principais</a:t>
            </a:r>
            <a:r>
              <a:rPr lang="es-ES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obrigações</a:t>
            </a:r>
            <a:r>
              <a:rPr lang="es-ES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 do BP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43608" y="1758690"/>
            <a:ext cx="784887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Preencher</a:t>
            </a:r>
            <a:r>
              <a:rPr lang="es-ES_tradnl" sz="1900" b="1" dirty="0">
                <a:latin typeface="Trebuchet MS" panose="020B0603020202020204" pitchFamily="34" charset="0"/>
              </a:rPr>
              <a:t> e </a:t>
            </a:r>
            <a:r>
              <a:rPr lang="es-ES_tradnl" sz="1900" b="1" dirty="0" err="1">
                <a:latin typeface="Trebuchet MS" panose="020B0603020202020204" pitchFamily="34" charset="0"/>
              </a:rPr>
              <a:t>apresentar</a:t>
            </a:r>
            <a:r>
              <a:rPr lang="es-ES_tradnl" sz="1900" b="1" dirty="0">
                <a:latin typeface="Trebuchet MS" panose="020B0603020202020204" pitchFamily="34" charset="0"/>
              </a:rPr>
              <a:t> os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relatórios</a:t>
            </a:r>
            <a:r>
              <a:rPr lang="es-ES_tradnl" sz="1900" b="1" dirty="0">
                <a:latin typeface="Trebuchet MS" panose="020B0603020202020204" pitchFamily="34" charset="0"/>
              </a:rPr>
              <a:t>:</a:t>
            </a:r>
          </a:p>
          <a:p>
            <a:pPr marL="800100" lvl="1" indent="-342900" algn="just"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ü"/>
            </a:pPr>
            <a:r>
              <a:rPr lang="es-ES_tradnl" sz="19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latin typeface="Trebuchet MS" panose="020B0603020202020204" pitchFamily="34" charset="0"/>
              </a:rPr>
              <a:t>Relatório de </a:t>
            </a:r>
            <a:r>
              <a:rPr lang="es-ES_tradnl" sz="1900" b="1" dirty="0" err="1">
                <a:latin typeface="Trebuchet MS" panose="020B0603020202020204" pitchFamily="34" charset="0"/>
              </a:rPr>
              <a:t>evolução</a:t>
            </a:r>
            <a:r>
              <a:rPr lang="es-ES_tradnl" sz="1900" b="1" dirty="0">
                <a:latin typeface="Trebuchet MS" panose="020B0603020202020204" pitchFamily="34" charset="0"/>
              </a:rPr>
              <a:t> (</a:t>
            </a:r>
            <a:r>
              <a:rPr lang="es-ES_tradnl" sz="1900" b="1" dirty="0" err="1">
                <a:latin typeface="Trebuchet MS" panose="020B0603020202020204" pitchFamily="34" charset="0"/>
              </a:rPr>
              <a:t>certificação</a:t>
            </a:r>
            <a:r>
              <a:rPr lang="es-ES_tradnl" sz="1900" b="1" dirty="0">
                <a:latin typeface="Trebuchet MS" panose="020B0603020202020204" pitchFamily="34" charset="0"/>
              </a:rPr>
              <a:t> de operação)</a:t>
            </a:r>
          </a:p>
          <a:p>
            <a:pPr marL="800100" lvl="1" indent="-342900" algn="just">
              <a:spcAft>
                <a:spcPts val="600"/>
              </a:spcAft>
              <a:buClr>
                <a:srgbClr val="008000"/>
              </a:buClr>
              <a:buFont typeface="Wingdings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Atualização</a:t>
            </a: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indicadores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latin typeface="Trebuchet MS" panose="020B0603020202020204" pitchFamily="34" charset="0"/>
              </a:rPr>
              <a:t>produtividade</a:t>
            </a:r>
            <a:r>
              <a:rPr lang="es-ES_tradnl" sz="1900" b="1" dirty="0">
                <a:latin typeface="Trebuchet MS" panose="020B0603020202020204" pitchFamily="34" charset="0"/>
              </a:rPr>
              <a:t> (31 de janeiro)</a:t>
            </a:r>
          </a:p>
          <a:p>
            <a:pPr marL="800100" lvl="1" indent="-342900" algn="just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Relatório Final (máximo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6 meses </a:t>
            </a:r>
            <a:r>
              <a:rPr lang="es-ES_tradnl" sz="1900" b="1" dirty="0" err="1">
                <a:latin typeface="Trebuchet MS" panose="020B0603020202020204" pitchFamily="34" charset="0"/>
              </a:rPr>
              <a:t>depois</a:t>
            </a:r>
            <a:r>
              <a:rPr lang="es-ES_tradnl" sz="1900" b="1" dirty="0">
                <a:latin typeface="Trebuchet MS" panose="020B0603020202020204" pitchFamily="34" charset="0"/>
              </a:rPr>
              <a:t> da data </a:t>
            </a:r>
            <a:r>
              <a:rPr lang="es-ES_tradnl" sz="1900" b="1" dirty="0" err="1">
                <a:latin typeface="Trebuchet MS" panose="020B0603020202020204" pitchFamily="34" charset="0"/>
              </a:rPr>
              <a:t>fim</a:t>
            </a:r>
            <a:r>
              <a:rPr lang="es-ES_tradnl" sz="1900" b="1" dirty="0">
                <a:latin typeface="Trebuchet MS" panose="020B0603020202020204" pitchFamily="34" charset="0"/>
              </a:rPr>
              <a:t>)</a:t>
            </a:r>
          </a:p>
          <a:p>
            <a:pPr marL="342900" indent="-34290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Apresentação</a:t>
            </a:r>
            <a:r>
              <a:rPr lang="es-ES_tradnl" sz="1900" b="1" dirty="0">
                <a:latin typeface="Trebuchet MS" panose="020B0603020202020204" pitchFamily="34" charset="0"/>
              </a:rPr>
              <a:t> das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certificações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de operação </a:t>
            </a:r>
            <a:r>
              <a:rPr lang="es-ES_tradnl" sz="1900" b="1" dirty="0">
                <a:latin typeface="Trebuchet MS" panose="020B0603020202020204" pitchFamily="34" charset="0"/>
              </a:rPr>
              <a:t>(1 CO/ano, até 1 de  </a:t>
            </a:r>
            <a:r>
              <a:rPr lang="es-ES_tradnl" sz="1900" b="1" dirty="0" err="1">
                <a:latin typeface="Trebuchet MS" panose="020B0603020202020204" pitchFamily="34" charset="0"/>
              </a:rPr>
              <a:t>outubro</a:t>
            </a:r>
            <a:r>
              <a:rPr lang="es-ES_tradnl" sz="1900" b="1" dirty="0">
                <a:latin typeface="Trebuchet MS" panose="020B0603020202020204" pitchFamily="34" charset="0"/>
              </a:rPr>
              <a:t>)</a:t>
            </a:r>
          </a:p>
          <a:p>
            <a:pPr marL="342900" indent="-342900" algn="just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Apresentação</a:t>
            </a:r>
            <a:r>
              <a:rPr lang="es-ES_tradnl" sz="1900" b="1" dirty="0">
                <a:latin typeface="Trebuchet MS" panose="020B0603020202020204" pitchFamily="34" charset="0"/>
              </a:rPr>
              <a:t> das </a:t>
            </a:r>
            <a:r>
              <a:rPr lang="es-ES_tradnl" sz="1900" b="1" dirty="0" err="1">
                <a:latin typeface="Trebuchet MS" panose="020B0603020202020204" pitchFamily="34" charset="0"/>
              </a:rPr>
              <a:t>propostas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modificação</a:t>
            </a:r>
            <a:r>
              <a:rPr lang="es-ES_tradnl" sz="1900" b="1" dirty="0">
                <a:latin typeface="Trebuchet MS" panose="020B0603020202020204" pitchFamily="34" charset="0"/>
              </a:rPr>
              <a:t> do </a:t>
            </a:r>
            <a:r>
              <a:rPr lang="es-ES_tradnl" sz="1900" b="1" dirty="0" err="1">
                <a:latin typeface="Trebuchet MS" panose="020B0603020202020204" pitchFamily="34" charset="0"/>
              </a:rPr>
              <a:t>projeto</a:t>
            </a:r>
            <a:endParaRPr lang="es-ES_tradnl" sz="1900" b="1" dirty="0">
              <a:latin typeface="Trebuchet MS" panose="020B0603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Responder </a:t>
            </a:r>
            <a:r>
              <a:rPr lang="es-ES_tradnl" sz="1900" b="1" dirty="0" err="1">
                <a:latin typeface="Trebuchet MS" panose="020B0603020202020204" pitchFamily="34" charset="0"/>
              </a:rPr>
              <a:t>aos</a:t>
            </a: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pedidos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latin typeface="Trebuchet MS" panose="020B0603020202020204" pitchFamily="34" charset="0"/>
              </a:rPr>
              <a:t>informação</a:t>
            </a:r>
            <a:r>
              <a:rPr lang="es-ES_tradnl" sz="1900" b="1" dirty="0">
                <a:latin typeface="Trebuchet MS" panose="020B0603020202020204" pitchFamily="34" charset="0"/>
              </a:rPr>
              <a:t> do Programa</a:t>
            </a:r>
          </a:p>
          <a:p>
            <a:pPr marL="342900" indent="-34290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Conservar completo o expediente do projeto para </a:t>
            </a:r>
            <a:r>
              <a:rPr lang="es-ES_tradnl" sz="1900" b="1" dirty="0" err="1">
                <a:latin typeface="Trebuchet MS" panose="020B0603020202020204" pitchFamily="34" charset="0"/>
              </a:rPr>
              <a:t>efeitos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</a:p>
          <a:p>
            <a:pPr algn="just">
              <a:spcAft>
                <a:spcPts val="1200"/>
              </a:spcAft>
              <a:buClr>
                <a:srgbClr val="008000"/>
              </a:buClr>
            </a:pPr>
            <a:r>
              <a:rPr lang="es-ES_tradnl" sz="1900" b="1" dirty="0">
                <a:latin typeface="Trebuchet MS" panose="020B0603020202020204" pitchFamily="34" charset="0"/>
              </a:rPr>
              <a:t>controlo e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auditoria</a:t>
            </a:r>
          </a:p>
          <a:p>
            <a:pPr marL="342900" indent="-342900" algn="just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Comunicar</a:t>
            </a:r>
            <a:r>
              <a:rPr lang="es-ES_tradnl" sz="1900" b="1" dirty="0">
                <a:latin typeface="Trebuchet MS" panose="020B0603020202020204" pitchFamily="34" charset="0"/>
              </a:rPr>
              <a:t> à AG as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receitas</a:t>
            </a: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geradas</a:t>
            </a:r>
            <a:r>
              <a:rPr lang="es-ES_tradnl" sz="1900" b="1" dirty="0">
                <a:latin typeface="Trebuchet MS" panose="020B0603020202020204" pitchFamily="34" charset="0"/>
              </a:rPr>
              <a:t> pelo projeto</a:t>
            </a:r>
          </a:p>
          <a:p>
            <a:pPr>
              <a:spcAft>
                <a:spcPts val="700"/>
              </a:spcAft>
            </a:pPr>
            <a:endParaRPr lang="es-ES_tradnl" sz="1600" b="1" dirty="0">
              <a:solidFill>
                <a:srgbClr val="000066"/>
              </a:solidFill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611560" y="1700808"/>
            <a:ext cx="835248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solidFill>
                  <a:srgbClr val="000066"/>
                </a:solidFill>
                <a:latin typeface="Gill Sans MT" pitchFamily="34" charset="0"/>
              </a:rPr>
              <a:t>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Reencaminhar</a:t>
            </a:r>
            <a:r>
              <a:rPr lang="es-ES_tradnl" sz="19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aos</a:t>
            </a:r>
            <a:r>
              <a:rPr lang="es-ES_tradnl" sz="1900" b="1" dirty="0">
                <a:latin typeface="Trebuchet MS" panose="020B0603020202020204" pitchFamily="34" charset="0"/>
              </a:rPr>
              <a:t> beneficiários as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comunicações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da AG</a:t>
            </a:r>
            <a:r>
              <a:rPr lang="es-ES_tradnl" sz="1900" b="1" dirty="0">
                <a:latin typeface="Trebuchet MS" panose="020B0603020202020204" pitchFamily="34" charset="0"/>
              </a:rPr>
              <a:t> e das </a:t>
            </a:r>
            <a:r>
              <a:rPr lang="es-ES_tradnl" sz="1900" b="1" dirty="0" err="1">
                <a:latin typeface="Trebuchet MS" panose="020B0603020202020204" pitchFamily="34" charset="0"/>
              </a:rPr>
              <a:t>estruturas</a:t>
            </a:r>
            <a:r>
              <a:rPr lang="es-ES_tradnl" sz="1900" b="1" dirty="0">
                <a:latin typeface="Trebuchet MS" panose="020B0603020202020204" pitchFamily="34" charset="0"/>
              </a:rPr>
              <a:t> de gestão do Programa</a:t>
            </a: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Centralizar e reencaminhar</a:t>
            </a:r>
            <a:r>
              <a:rPr lang="es-ES_tradnl" sz="1900" b="1" dirty="0">
                <a:solidFill>
                  <a:srgbClr val="FF6600"/>
                </a:solidFill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latin typeface="Trebuchet MS" panose="020B0603020202020204" pitchFamily="34" charset="0"/>
              </a:rPr>
              <a:t>para o SC as consultas de </a:t>
            </a:r>
            <a:r>
              <a:rPr lang="es-ES_tradnl" sz="1900" b="1" dirty="0" err="1">
                <a:latin typeface="Trebuchet MS" panose="020B0603020202020204" pitchFamily="34" charset="0"/>
              </a:rPr>
              <a:t>gestão</a:t>
            </a:r>
            <a:r>
              <a:rPr lang="es-ES_tradnl" sz="1900" b="1" dirty="0">
                <a:latin typeface="Trebuchet MS" panose="020B0603020202020204" pitchFamily="34" charset="0"/>
              </a:rPr>
              <a:t> dos </a:t>
            </a:r>
            <a:r>
              <a:rPr lang="es-ES_tradnl" sz="1900" b="1" dirty="0" err="1">
                <a:latin typeface="Trebuchet MS" panose="020B0603020202020204" pitchFamily="34" charset="0"/>
              </a:rPr>
              <a:t>beneficiários</a:t>
            </a:r>
            <a:r>
              <a:rPr lang="es-ES_tradnl" sz="1900" b="1" dirty="0">
                <a:latin typeface="Trebuchet MS" panose="020B0603020202020204" pitchFamily="34" charset="0"/>
              </a:rPr>
              <a:t>, as alterações de dados administrativos,  autorizações,  etc.</a:t>
            </a:r>
          </a:p>
          <a:p>
            <a:pPr marL="285750" indent="-285750" algn="just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Responder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às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questões de procedimento </a:t>
            </a:r>
            <a:r>
              <a:rPr lang="es-ES_tradnl" sz="1900" b="1" dirty="0">
                <a:latin typeface="Trebuchet MS" panose="020B0603020202020204" pitchFamily="34" charset="0"/>
              </a:rPr>
              <a:t>dos beneficiários</a:t>
            </a: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Difundir</a:t>
            </a:r>
            <a:r>
              <a:rPr lang="es-ES_tradnl" sz="1900" b="1" dirty="0">
                <a:latin typeface="Trebuchet MS" panose="020B0603020202020204" pitchFamily="34" charset="0"/>
              </a:rPr>
              <a:t> entre os beneficiários toda a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informação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gestão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</a:t>
            </a:r>
            <a:r>
              <a:rPr lang="es-ES_tradnl" sz="1900" b="1" dirty="0">
                <a:latin typeface="Trebuchet MS" panose="020B0603020202020204" pitchFamily="34" charset="0"/>
              </a:rPr>
              <a:t>relevante para a </a:t>
            </a:r>
            <a:r>
              <a:rPr lang="es-ES_tradnl" sz="1900" b="1" dirty="0" err="1">
                <a:latin typeface="Trebuchet MS" panose="020B0603020202020204" pitchFamily="34" charset="0"/>
              </a:rPr>
              <a:t>parceria</a:t>
            </a:r>
            <a:r>
              <a:rPr lang="es-ES_tradnl" sz="1900" b="1" dirty="0">
                <a:latin typeface="Trebuchet MS" panose="020B0603020202020204" pitchFamily="34" charset="0"/>
              </a:rPr>
              <a:t>, </a:t>
            </a:r>
            <a:r>
              <a:rPr lang="es-ES_tradnl" sz="1900" b="1" dirty="0" err="1">
                <a:latin typeface="Trebuchet MS" panose="020B0603020202020204" pitchFamily="34" charset="0"/>
              </a:rPr>
              <a:t>incluída</a:t>
            </a:r>
            <a:r>
              <a:rPr lang="es-ES_tradnl" sz="1900" b="1" dirty="0">
                <a:latin typeface="Trebuchet MS" panose="020B0603020202020204" pitchFamily="34" charset="0"/>
              </a:rPr>
              <a:t> a </a:t>
            </a:r>
            <a:r>
              <a:rPr lang="es-ES_tradnl" sz="1900" b="1" dirty="0" err="1">
                <a:latin typeface="Trebuchet MS" panose="020B0603020202020204" pitchFamily="34" charset="0"/>
              </a:rPr>
              <a:t>resposta</a:t>
            </a: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às</a:t>
            </a:r>
            <a:r>
              <a:rPr lang="es-ES_tradnl" sz="1900" b="1" dirty="0">
                <a:latin typeface="Trebuchet MS" panose="020B0603020202020204" pitchFamily="34" charset="0"/>
              </a:rPr>
              <a:t> consultas de  gestão de </a:t>
            </a:r>
            <a:r>
              <a:rPr lang="es-ES_tradnl" sz="1900" b="1" dirty="0" err="1">
                <a:latin typeface="Trebuchet MS" panose="020B0603020202020204" pitchFamily="34" charset="0"/>
              </a:rPr>
              <a:t>interesse</a:t>
            </a: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geral</a:t>
            </a:r>
            <a:r>
              <a:rPr lang="es-ES_tradnl" sz="1900" b="1" dirty="0">
                <a:latin typeface="Trebuchet MS" panose="020B0603020202020204" pitchFamily="34" charset="0"/>
              </a:rPr>
              <a:t> para os </a:t>
            </a:r>
            <a:r>
              <a:rPr lang="es-ES_tradnl" sz="1900" b="1" dirty="0" err="1">
                <a:latin typeface="Trebuchet MS" panose="020B0603020202020204" pitchFamily="34" charset="0"/>
              </a:rPr>
              <a:t>beneficiários</a:t>
            </a:r>
            <a:r>
              <a:rPr lang="es-ES_tradnl" sz="1900" b="1" dirty="0">
                <a:latin typeface="Trebuchet MS" panose="020B0603020202020204" pitchFamily="34" charset="0"/>
              </a:rPr>
              <a:t>.</a:t>
            </a:r>
          </a:p>
          <a:p>
            <a:pPr algn="just">
              <a:spcAft>
                <a:spcPts val="600"/>
              </a:spcAft>
              <a:buClr>
                <a:srgbClr val="008000"/>
              </a:buClr>
            </a:pP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</a:p>
          <a:p>
            <a:pPr algn="just">
              <a:spcAft>
                <a:spcPts val="600"/>
              </a:spcAft>
              <a:buClr>
                <a:srgbClr val="008000"/>
              </a:buClr>
            </a:pP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latin typeface="Trebuchet MS" panose="020B0603020202020204" pitchFamily="34" charset="0"/>
              </a:rPr>
              <a:t>Correios</a:t>
            </a:r>
            <a:r>
              <a:rPr lang="es-ES_tradnl" b="1" dirty="0"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latin typeface="Trebuchet MS" panose="020B0603020202020204" pitchFamily="34" charset="0"/>
              </a:rPr>
              <a:t>eletrónicos</a:t>
            </a:r>
            <a:r>
              <a:rPr lang="es-ES_tradnl" b="1" dirty="0">
                <a:latin typeface="Trebuchet MS" panose="020B0603020202020204" pitchFamily="34" charset="0"/>
              </a:rPr>
              <a:t> do SC:</a:t>
            </a:r>
          </a:p>
          <a:p>
            <a:pPr lvl="1"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  <a:hlinkClick r:id="rId2"/>
              </a:rPr>
              <a:t>proyectos@poctep.eu</a:t>
            </a: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>
                <a:solidFill>
                  <a:srgbClr val="FF0000"/>
                </a:solidFill>
                <a:latin typeface="Trebuchet MS" panose="020B0603020202020204" pitchFamily="34" charset="0"/>
              </a:rPr>
              <a:t>(</a:t>
            </a:r>
            <a:r>
              <a:rPr lang="es-ES_tradnl" b="1" dirty="0" err="1">
                <a:solidFill>
                  <a:srgbClr val="FF0000"/>
                </a:solidFill>
                <a:latin typeface="Trebuchet MS" panose="020B0603020202020204" pitchFamily="34" charset="0"/>
              </a:rPr>
              <a:t>via</a:t>
            </a:r>
            <a:r>
              <a:rPr lang="es-ES_tradnl" b="1" dirty="0">
                <a:solidFill>
                  <a:srgbClr val="FF0000"/>
                </a:solidFill>
                <a:latin typeface="Trebuchet MS" panose="020B0603020202020204" pitchFamily="34" charset="0"/>
              </a:rPr>
              <a:t> BP</a:t>
            </a:r>
            <a:r>
              <a:rPr lang="es-ES_tradnl" b="1" dirty="0">
                <a:latin typeface="Trebuchet MS" panose="020B0603020202020204" pitchFamily="34" charset="0"/>
              </a:rPr>
              <a:t>): </a:t>
            </a:r>
            <a:r>
              <a:rPr lang="es-ES_tradnl" b="1" dirty="0" err="1">
                <a:latin typeface="Trebuchet MS" panose="020B0603020202020204" pitchFamily="34" charset="0"/>
              </a:rPr>
              <a:t>Dúvidas</a:t>
            </a:r>
            <a:r>
              <a:rPr lang="es-ES_tradnl" b="1" dirty="0">
                <a:latin typeface="Trebuchet MS" panose="020B0603020202020204" pitchFamily="34" charset="0"/>
              </a:rPr>
              <a:t> de gestão do projeto, etc</a:t>
            </a: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</a:rPr>
              <a:t>.</a:t>
            </a:r>
          </a:p>
          <a:p>
            <a:pPr lvl="1" algn="just">
              <a:spcAft>
                <a:spcPts val="1200"/>
              </a:spcAft>
            </a:pPr>
            <a:r>
              <a:rPr lang="es-ES_tradnl" b="1" i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Identificar SEMPRE o projeto </a:t>
            </a:r>
            <a:r>
              <a:rPr lang="es-ES_tradnl" b="1" i="1" u="sng" dirty="0" err="1">
                <a:solidFill>
                  <a:srgbClr val="FF0000"/>
                </a:solidFill>
                <a:latin typeface="Trebuchet MS" panose="020B0603020202020204" pitchFamily="34" charset="0"/>
              </a:rPr>
              <a:t>com</a:t>
            </a:r>
            <a:r>
              <a:rPr lang="es-ES_tradnl" b="1" i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 o código alfanumérico no </a:t>
            </a:r>
            <a:r>
              <a:rPr lang="es-ES_tradnl" b="1" i="1" u="sng" dirty="0" err="1">
                <a:solidFill>
                  <a:srgbClr val="FF0000"/>
                </a:solidFill>
                <a:latin typeface="Trebuchet MS" panose="020B0603020202020204" pitchFamily="34" charset="0"/>
              </a:rPr>
              <a:t>assunto</a:t>
            </a:r>
            <a:endParaRPr lang="es-ES_tradnl" b="1" i="1" u="sng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lvl="1"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  <a:hlinkClick r:id="rId3"/>
              </a:rPr>
              <a:t>coopera2020@poctep.eu</a:t>
            </a:r>
            <a:r>
              <a:rPr lang="es-ES_tradnl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latin typeface="Trebuchet MS" panose="020B0603020202020204" pitchFamily="34" charset="0"/>
              </a:rPr>
              <a:t>(</a:t>
            </a:r>
            <a:r>
              <a:rPr lang="es-ES_tradnl" b="1" dirty="0">
                <a:latin typeface="Trebuchet MS" panose="020B0603020202020204" pitchFamily="34" charset="0"/>
              </a:rPr>
              <a:t>beneficiário):  </a:t>
            </a:r>
            <a:r>
              <a:rPr lang="es-ES_tradnl" b="1" dirty="0" err="1">
                <a:latin typeface="Trebuchet MS" panose="020B0603020202020204" pitchFamily="34" charset="0"/>
              </a:rPr>
              <a:t>Incidências</a:t>
            </a:r>
            <a:r>
              <a:rPr lang="es-ES_tradnl" b="1" dirty="0">
                <a:latin typeface="Trebuchet MS" panose="020B0603020202020204" pitchFamily="34" charset="0"/>
              </a:rPr>
              <a:t>,  fichas utilizador</a:t>
            </a:r>
          </a:p>
        </p:txBody>
      </p:sp>
      <p:sp>
        <p:nvSpPr>
          <p:cNvPr id="5" name="Text Box 36">
            <a:extLst>
              <a:ext uri="{FF2B5EF4-FFF2-40B4-BE49-F238E27FC236}">
                <a16:creationId xmlns:a16="http://schemas.microsoft.com/office/drawing/2014/main" id="{6F9CA67B-B9E9-411B-8D4E-D7247780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60648"/>
            <a:ext cx="3456384" cy="609600"/>
          </a:xfrm>
          <a:prstGeom prst="rect">
            <a:avLst/>
          </a:prstGeom>
          <a:solidFill>
            <a:srgbClr val="0000C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Principais</a:t>
            </a:r>
            <a:r>
              <a:rPr lang="es-ES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obrigações</a:t>
            </a:r>
            <a:r>
              <a:rPr lang="es-ES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 do BP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04056" y="1340768"/>
            <a:ext cx="8639944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3600" b="1" dirty="0" err="1">
                <a:latin typeface="Trebuchet MS" panose="020B0603020202020204" pitchFamily="34" charset="0"/>
              </a:rPr>
              <a:t>Principais</a:t>
            </a:r>
            <a:r>
              <a:rPr lang="es-ES" sz="3600" b="1" dirty="0">
                <a:latin typeface="Trebuchet MS" panose="020B0603020202020204" pitchFamily="34" charset="0"/>
              </a:rPr>
              <a:t> </a:t>
            </a:r>
            <a:r>
              <a:rPr lang="es-ES" sz="3600" b="1" dirty="0" err="1">
                <a:latin typeface="Trebuchet MS" panose="020B0603020202020204" pitchFamily="34" charset="0"/>
              </a:rPr>
              <a:t>obrigações</a:t>
            </a:r>
            <a:r>
              <a:rPr lang="es-ES" sz="3600" b="1" dirty="0">
                <a:latin typeface="Trebuchet MS" panose="020B0603020202020204" pitchFamily="34" charset="0"/>
              </a:rPr>
              <a:t> </a:t>
            </a:r>
            <a:r>
              <a:rPr lang="es-ES_tradnl" sz="3600" b="1" dirty="0">
                <a:latin typeface="Trebuchet MS" panose="020B0603020202020204" pitchFamily="34" charset="0"/>
              </a:rPr>
              <a:t>dos </a:t>
            </a:r>
            <a:r>
              <a:rPr lang="es-ES_tradnl" sz="3600" b="1" dirty="0" err="1">
                <a:latin typeface="Trebuchet MS" panose="020B0603020202020204" pitchFamily="34" charset="0"/>
              </a:rPr>
              <a:t>beneficiários</a:t>
            </a:r>
            <a:endParaRPr lang="es-ES" sz="3600" b="1" dirty="0">
              <a:latin typeface="Trebuchet MS" panose="020B0603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2439133"/>
            <a:ext cx="7920880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_tradnl" b="1" dirty="0">
                <a:latin typeface="Trebuchet MS" panose="020B0603020202020204" pitchFamily="34" charset="0"/>
              </a:rPr>
              <a:t>As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ES_tradnl" b="1" u="sng" dirty="0" err="1">
                <a:solidFill>
                  <a:srgbClr val="0000CC"/>
                </a:solidFill>
                <a:latin typeface="Trebuchet MS" panose="020B0603020202020204" pitchFamily="34" charset="0"/>
              </a:rPr>
              <a:t>principais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obrigações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>
                <a:latin typeface="Trebuchet MS" panose="020B0603020202020204" pitchFamily="34" charset="0"/>
              </a:rPr>
              <a:t>dos beneficiários </a:t>
            </a:r>
            <a:r>
              <a:rPr lang="es-ES_tradnl" b="1" dirty="0" err="1">
                <a:latin typeface="Trebuchet MS" panose="020B0603020202020204" pitchFamily="34" charset="0"/>
              </a:rPr>
              <a:t>são</a:t>
            </a:r>
            <a:r>
              <a:rPr lang="es-ES_tradnl" b="1" dirty="0">
                <a:latin typeface="Trebuchet MS" panose="020B0603020202020204" pitchFamily="34" charset="0"/>
              </a:rPr>
              <a:t>:</a:t>
            </a:r>
          </a:p>
          <a:p>
            <a:pPr marL="285750" indent="-285750" algn="just">
              <a:spcAft>
                <a:spcPts val="5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Executar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>
                <a:latin typeface="Trebuchet MS" panose="020B0603020202020204" pitchFamily="34" charset="0"/>
              </a:rPr>
              <a:t>as </a:t>
            </a:r>
            <a:r>
              <a:rPr lang="es-ES_tradnl" b="1" dirty="0" err="1">
                <a:latin typeface="Trebuchet MS" panose="020B0603020202020204" pitchFamily="34" charset="0"/>
              </a:rPr>
              <a:t>ações</a:t>
            </a:r>
            <a:r>
              <a:rPr lang="es-ES_tradnl" b="1" dirty="0">
                <a:latin typeface="Trebuchet MS" panose="020B0603020202020204" pitchFamily="34" charset="0"/>
              </a:rPr>
              <a:t> do projeto e garantir os resultados previstos de </a:t>
            </a:r>
          </a:p>
          <a:p>
            <a:pPr algn="just">
              <a:spcAft>
                <a:spcPts val="1200"/>
              </a:spcAft>
            </a:pPr>
            <a:r>
              <a:rPr lang="es-ES_tradnl" b="1" dirty="0">
                <a:latin typeface="Trebuchet MS" panose="020B0603020202020204" pitchFamily="34" charset="0"/>
              </a:rPr>
              <a:t>    </a:t>
            </a:r>
            <a:r>
              <a:rPr lang="es-ES_tradnl" b="1" dirty="0" err="1">
                <a:latin typeface="Trebuchet MS" panose="020B0603020202020204" pitchFamily="34" charset="0"/>
              </a:rPr>
              <a:t>acordo</a:t>
            </a:r>
            <a:r>
              <a:rPr lang="es-ES_tradnl" b="1" dirty="0"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latin typeface="Trebuchet MS" panose="020B0603020202020204" pitchFamily="34" charset="0"/>
              </a:rPr>
              <a:t>com</a:t>
            </a:r>
            <a:r>
              <a:rPr lang="es-ES_tradnl" b="1" dirty="0">
                <a:latin typeface="Trebuchet MS" panose="020B0603020202020204" pitchFamily="34" charset="0"/>
              </a:rPr>
              <a:t> o aprovado no Formulário de Candidatura</a:t>
            </a:r>
          </a:p>
          <a:p>
            <a:pPr marL="285750" indent="-285750" algn="just">
              <a:spcAft>
                <a:spcPts val="5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Responder</a:t>
            </a:r>
            <a:r>
              <a:rPr lang="es-ES_tradnl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latin typeface="Trebuchet MS" panose="020B0603020202020204" pitchFamily="34" charset="0"/>
              </a:rPr>
              <a:t>rapidamente</a:t>
            </a:r>
            <a:r>
              <a:rPr lang="es-ES_tradnl" b="1" dirty="0"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latin typeface="Trebuchet MS" panose="020B0603020202020204" pitchFamily="34" charset="0"/>
              </a:rPr>
              <a:t>aos</a:t>
            </a:r>
            <a:r>
              <a:rPr lang="es-ES_tradnl" b="1" dirty="0">
                <a:latin typeface="Trebuchet MS" panose="020B0603020202020204" pitchFamily="34" charset="0"/>
              </a:rPr>
              <a:t> pedidos de </a:t>
            </a:r>
            <a:r>
              <a:rPr lang="es-ES_tradnl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informação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 do BP </a:t>
            </a:r>
            <a:r>
              <a:rPr lang="es-ES_tradnl" b="1" dirty="0" err="1">
                <a:latin typeface="Trebuchet MS" panose="020B0603020202020204" pitchFamily="34" charset="0"/>
              </a:rPr>
              <a:t>ou</a:t>
            </a:r>
            <a:r>
              <a:rPr lang="es-ES_tradnl" b="1" dirty="0">
                <a:latin typeface="Trebuchet MS" panose="020B0603020202020204" pitchFamily="34" charset="0"/>
              </a:rPr>
              <a:t> das</a:t>
            </a:r>
          </a:p>
          <a:p>
            <a:pPr algn="just">
              <a:spcAft>
                <a:spcPts val="1200"/>
              </a:spcAft>
            </a:pPr>
            <a:r>
              <a:rPr lang="es-ES_tradnl" b="1" dirty="0">
                <a:latin typeface="Trebuchet MS" panose="020B0603020202020204" pitchFamily="34" charset="0"/>
              </a:rPr>
              <a:t>    estruturas de gestão do Programa</a:t>
            </a: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b="1" dirty="0">
                <a:latin typeface="Trebuchet MS" panose="020B0603020202020204" pitchFamily="34" charset="0"/>
              </a:rPr>
              <a:t>Utilizar a aplicação 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Coopera 2020 </a:t>
            </a:r>
            <a:r>
              <a:rPr lang="es-ES_tradnl" b="1" dirty="0">
                <a:latin typeface="Trebuchet MS" panose="020B0603020202020204" pitchFamily="34" charset="0"/>
              </a:rPr>
              <a:t>como </a:t>
            </a:r>
            <a:r>
              <a:rPr lang="es-ES_tradnl" b="1" dirty="0" err="1">
                <a:latin typeface="Trebuchet MS" panose="020B0603020202020204" pitchFamily="34" charset="0"/>
              </a:rPr>
              <a:t>uma</a:t>
            </a:r>
            <a:r>
              <a:rPr lang="es-ES_tradnl" b="1" dirty="0">
                <a:latin typeface="Trebuchet MS" panose="020B0603020202020204" pitchFamily="34" charset="0"/>
              </a:rPr>
              <a:t> </a:t>
            </a:r>
            <a:r>
              <a:rPr lang="es-ES_tradnl" b="1" dirty="0" err="1">
                <a:latin typeface="Trebuchet MS" panose="020B0603020202020204" pitchFamily="34" charset="0"/>
              </a:rPr>
              <a:t>ferramenta</a:t>
            </a:r>
            <a:r>
              <a:rPr lang="es-ES_tradnl" b="1" dirty="0">
                <a:latin typeface="Trebuchet MS" panose="020B0603020202020204" pitchFamily="34" charset="0"/>
              </a:rPr>
              <a:t> de gestão do </a:t>
            </a:r>
          </a:p>
          <a:p>
            <a:pPr algn="just">
              <a:spcAft>
                <a:spcPts val="1200"/>
              </a:spcAft>
            </a:pPr>
            <a:r>
              <a:rPr lang="es-ES_tradnl" b="1" dirty="0">
                <a:latin typeface="Trebuchet MS" panose="020B0603020202020204" pitchFamily="34" charset="0"/>
              </a:rPr>
              <a:t>    projeto</a:t>
            </a:r>
          </a:p>
          <a:p>
            <a:pPr marL="285750" indent="-285750" algn="just">
              <a:spcAft>
                <a:spcPts val="5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>
                <a:latin typeface="Trebuchet MS" panose="020B0603020202020204" pitchFamily="34" charset="0"/>
              </a:rPr>
              <a:t>Ter </a:t>
            </a:r>
            <a:r>
              <a:rPr lang="es-ES_tradnl" b="1" dirty="0" err="1">
                <a:latin typeface="Trebuchet MS" panose="020B0603020202020204" pitchFamily="34" charset="0"/>
              </a:rPr>
              <a:t>um</a:t>
            </a:r>
            <a:r>
              <a:rPr lang="es-ES_tradnl" b="1" dirty="0">
                <a:latin typeface="Trebuchet MS" panose="020B0603020202020204" pitchFamily="34" charset="0"/>
              </a:rPr>
              <a:t> sistema de acompanhamento da execução dos </a:t>
            </a:r>
            <a:r>
              <a:rPr lang="es-ES_tradnl" b="1" dirty="0">
                <a:solidFill>
                  <a:srgbClr val="0000CC"/>
                </a:solidFill>
                <a:latin typeface="Trebuchet MS" panose="020B0603020202020204" pitchFamily="34" charset="0"/>
              </a:rPr>
              <a:t>indicadores de </a:t>
            </a:r>
            <a:r>
              <a:rPr lang="es-ES_tradnl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produtividade</a:t>
            </a:r>
            <a:r>
              <a:rPr lang="es-ES_tradnl" b="1" dirty="0">
                <a:solidFill>
                  <a:srgbClr val="FF6600"/>
                </a:solidFill>
                <a:latin typeface="Trebuchet MS" panose="020B0603020202020204" pitchFamily="34" charset="0"/>
              </a:rPr>
              <a:t> </a:t>
            </a:r>
            <a:r>
              <a:rPr lang="es-ES_tradnl" b="1" dirty="0">
                <a:latin typeface="Trebuchet MS" panose="020B0603020202020204" pitchFamily="34" charset="0"/>
              </a:rPr>
              <a:t>do projeto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043608" y="1916832"/>
            <a:ext cx="756084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Cumprir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com</a:t>
            </a:r>
            <a:r>
              <a:rPr lang="es-ES_tradnl" sz="2000" b="1" dirty="0">
                <a:latin typeface="Trebuchet MS" panose="020B0603020202020204" pitchFamily="34" charset="0"/>
              </a:rPr>
              <a:t> a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regulamentação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comunitária</a:t>
            </a:r>
            <a:r>
              <a:rPr lang="es-ES_tradnl" sz="2000" b="1" dirty="0">
                <a:latin typeface="Trebuchet MS" panose="020B0603020202020204" pitchFamily="34" charset="0"/>
              </a:rPr>
              <a:t> e nacional</a:t>
            </a:r>
          </a:p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latin typeface="Trebuchet MS" panose="020B0603020202020204" pitchFamily="34" charset="0"/>
              </a:rPr>
              <a:t>Garantir a </a:t>
            </a:r>
            <a:r>
              <a:rPr lang="es-ES_tradnl" sz="2000" b="1" dirty="0" err="1">
                <a:latin typeface="Trebuchet MS" panose="020B0603020202020204" pitchFamily="34" charset="0"/>
              </a:rPr>
              <a:t>publicidade</a:t>
            </a:r>
            <a:r>
              <a:rPr lang="es-ES_tradnl" sz="2000" b="1" dirty="0">
                <a:latin typeface="Trebuchet MS" panose="020B0603020202020204" pitchFamily="34" charset="0"/>
              </a:rPr>
              <a:t> da </a:t>
            </a:r>
            <a:r>
              <a:rPr lang="es-ES_tradnl" sz="2000" b="1" dirty="0" err="1">
                <a:latin typeface="Trebuchet MS" panose="020B0603020202020204" pitchFamily="34" charset="0"/>
              </a:rPr>
              <a:t>contribuição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financeira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comunitária</a:t>
            </a:r>
            <a:r>
              <a:rPr lang="es-ES_tradnl" sz="2000" b="1" dirty="0">
                <a:latin typeface="Trebuchet MS" panose="020B0603020202020204" pitchFamily="34" charset="0"/>
              </a:rPr>
              <a:t> (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ICV</a:t>
            </a:r>
            <a:r>
              <a:rPr lang="es-ES_tradnl" sz="2000" b="1" dirty="0">
                <a:latin typeface="Trebuchet MS" panose="020B0603020202020204" pitchFamily="34" charset="0"/>
              </a:rPr>
              <a:t>)</a:t>
            </a:r>
          </a:p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Acompanhar</a:t>
            </a:r>
            <a:r>
              <a:rPr lang="es-ES_tradnl" sz="2000" b="1" dirty="0">
                <a:latin typeface="Trebuchet MS" panose="020B0603020202020204" pitchFamily="34" charset="0"/>
              </a:rPr>
              <a:t> as </a:t>
            </a:r>
            <a:r>
              <a:rPr lang="es-ES_tradnl" sz="2000" b="1" dirty="0" err="1">
                <a:latin typeface="Trebuchet MS" panose="020B0603020202020204" pitchFamily="34" charset="0"/>
              </a:rPr>
              <a:t>validações</a:t>
            </a:r>
            <a:r>
              <a:rPr lang="es-ES_tradnl" sz="2000" b="1" dirty="0">
                <a:latin typeface="Trebuchet MS" panose="020B0603020202020204" pitchFamily="34" charset="0"/>
              </a:rPr>
              <a:t> de </a:t>
            </a:r>
            <a:r>
              <a:rPr lang="es-ES_tradnl" sz="2000" b="1" dirty="0" err="1">
                <a:latin typeface="Trebuchet MS" panose="020B0603020202020204" pitchFamily="34" charset="0"/>
              </a:rPr>
              <a:t>despesa</a:t>
            </a:r>
            <a:r>
              <a:rPr lang="es-ES_tradnl" sz="2000" b="1" dirty="0">
                <a:latin typeface="Trebuchet MS" panose="020B0603020202020204" pitchFamily="34" charset="0"/>
              </a:rPr>
              <a:t> dos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relatórios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 de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atividade</a:t>
            </a:r>
            <a:endParaRPr lang="es-ES_tradnl" sz="2000" b="1" dirty="0">
              <a:solidFill>
                <a:srgbClr val="0000CC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Manter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uma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contabilidade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 separada </a:t>
            </a:r>
            <a:r>
              <a:rPr lang="es-ES_tradnl" sz="2000" b="1" dirty="0">
                <a:latin typeface="Trebuchet MS" panose="020B0603020202020204" pitchFamily="34" charset="0"/>
              </a:rPr>
              <a:t>e </a:t>
            </a:r>
            <a:r>
              <a:rPr lang="es-ES_tradnl" sz="2000" b="1" dirty="0" err="1">
                <a:latin typeface="Trebuchet MS" panose="020B0603020202020204" pitchFamily="34" charset="0"/>
              </a:rPr>
              <a:t>uma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>
                <a:solidFill>
                  <a:srgbClr val="0000CC"/>
                </a:solidFill>
                <a:latin typeface="Trebuchet MS" panose="020B0603020202020204" pitchFamily="34" charset="0"/>
              </a:rPr>
              <a:t>pista de auditoria </a:t>
            </a:r>
            <a:r>
              <a:rPr lang="es-ES_tradnl" sz="2000" b="1" dirty="0" err="1">
                <a:latin typeface="Trebuchet MS" panose="020B0603020202020204" pitchFamily="34" charset="0"/>
              </a:rPr>
              <a:t>adequada</a:t>
            </a:r>
            <a:endParaRPr lang="es-ES_tradnl" sz="2000" b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Declarar as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receitas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geradas</a:t>
            </a:r>
            <a:r>
              <a:rPr lang="es-ES_tradnl" sz="2000" b="1" dirty="0">
                <a:latin typeface="Trebuchet MS" panose="020B0603020202020204" pitchFamily="34" charset="0"/>
              </a:rPr>
              <a:t> pela execução das </a:t>
            </a:r>
            <a:r>
              <a:rPr lang="es-ES_tradnl" sz="2000" b="1" dirty="0" err="1">
                <a:latin typeface="Trebuchet MS" panose="020B0603020202020204" pitchFamily="34" charset="0"/>
              </a:rPr>
              <a:t>suas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ações</a:t>
            </a:r>
            <a:endParaRPr lang="es-ES_tradnl" sz="2000" b="1" dirty="0">
              <a:latin typeface="Trebuchet MS" panose="020B0603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latin typeface="Trebuchet MS" panose="020B0603020202020204" pitchFamily="34" charset="0"/>
              </a:rPr>
              <a:t>Assumir</a:t>
            </a:r>
            <a:r>
              <a:rPr lang="es-ES_tradnl" sz="2000" b="1" dirty="0">
                <a:latin typeface="Trebuchet MS" panose="020B0603020202020204" pitchFamily="34" charset="0"/>
              </a:rPr>
              <a:t> a </a:t>
            </a:r>
            <a:r>
              <a:rPr lang="es-ES_tradnl" sz="2000" b="1" dirty="0" err="1">
                <a:latin typeface="Trebuchet MS" panose="020B0603020202020204" pitchFamily="34" charset="0"/>
              </a:rPr>
              <a:t>sua</a:t>
            </a:r>
            <a:r>
              <a:rPr lang="es-ES_tradnl" sz="2000" b="1" dirty="0">
                <a:latin typeface="Trebuchet MS" panose="020B0603020202020204" pitchFamily="34" charset="0"/>
              </a:rPr>
              <a:t> </a:t>
            </a:r>
            <a:r>
              <a:rPr lang="es-ES_tradnl" sz="20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responsabilidade</a:t>
            </a:r>
            <a:r>
              <a:rPr lang="es-ES_tradnl" sz="2000" b="1" dirty="0">
                <a:latin typeface="Trebuchet MS" panose="020B0603020202020204" pitchFamily="34" charset="0"/>
              </a:rPr>
              <a:t> no caso de irregularidades </a:t>
            </a:r>
            <a:r>
              <a:rPr lang="es-ES_tradnl" sz="2000" b="1" dirty="0" err="1">
                <a:latin typeface="Trebuchet MS" panose="020B0603020202020204" pitchFamily="34" charset="0"/>
              </a:rPr>
              <a:t>nas</a:t>
            </a:r>
            <a:r>
              <a:rPr lang="es-ES_tradnl" sz="2000" b="1" dirty="0">
                <a:latin typeface="Trebuchet MS" panose="020B0603020202020204" pitchFamily="34" charset="0"/>
              </a:rPr>
              <a:t> despesas</a:t>
            </a:r>
          </a:p>
        </p:txBody>
      </p:sp>
      <p:sp>
        <p:nvSpPr>
          <p:cNvPr id="5" name="Text Box 36">
            <a:extLst>
              <a:ext uri="{FF2B5EF4-FFF2-40B4-BE49-F238E27FC236}">
                <a16:creationId xmlns:a16="http://schemas.microsoft.com/office/drawing/2014/main" id="{755545EA-15E9-40C4-B642-0B67E91B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260648"/>
            <a:ext cx="5112568" cy="609600"/>
          </a:xfrm>
          <a:prstGeom prst="rect">
            <a:avLst/>
          </a:prstGeom>
          <a:solidFill>
            <a:srgbClr val="0000CC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Principais</a:t>
            </a:r>
            <a:r>
              <a:rPr lang="es-ES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obrigações</a:t>
            </a:r>
            <a:r>
              <a:rPr lang="es-ES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 dos </a:t>
            </a:r>
            <a:r>
              <a:rPr lang="es-ES" sz="20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beneficiários</a:t>
            </a:r>
            <a:endParaRPr lang="es-ES" sz="2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E1AAA-C247-4D46-9462-DFB52418ECC8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04056" y="1269425"/>
            <a:ext cx="8639944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4400" b="1" dirty="0">
                <a:latin typeface="Trebuchet MS" panose="020B0603020202020204" pitchFamily="34" charset="0"/>
              </a:rPr>
              <a:t>Ferramentas de gestão</a:t>
            </a:r>
            <a:endParaRPr lang="es-ES" sz="4400" b="1" dirty="0">
              <a:latin typeface="Trebuchet MS" panose="020B0603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475656" y="2492896"/>
            <a:ext cx="71287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6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Manual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latin typeface="Trebuchet MS" panose="020B0603020202020204" pitchFamily="34" charset="0"/>
              </a:rPr>
              <a:t>Gestão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latin typeface="Trebuchet MS" panose="020B0603020202020204" pitchFamily="34" charset="0"/>
              </a:rPr>
              <a:t>Projetos</a:t>
            </a:r>
            <a:endParaRPr lang="es-ES_tradnl" sz="1900" b="1" dirty="0">
              <a:latin typeface="Trebuchet MS" panose="020B0603020202020204" pitchFamily="34" charset="0"/>
            </a:endParaRPr>
          </a:p>
          <a:p>
            <a:pPr marL="342900" indent="-34290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Guia</a:t>
            </a:r>
            <a:r>
              <a:rPr lang="es-ES_tradnl" sz="1900" b="1" dirty="0"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latin typeface="Trebuchet MS" panose="020B0603020202020204" pitchFamily="34" charset="0"/>
              </a:rPr>
              <a:t>utilização</a:t>
            </a:r>
            <a:r>
              <a:rPr lang="es-ES_tradnl" sz="1900" b="1" dirty="0">
                <a:latin typeface="Trebuchet MS" panose="020B0603020202020204" pitchFamily="34" charset="0"/>
              </a:rPr>
              <a:t> da </a:t>
            </a:r>
            <a:r>
              <a:rPr lang="es-ES_tradnl" sz="1900" b="1" dirty="0" err="1">
                <a:latin typeface="Trebuchet MS" panose="020B0603020202020204" pitchFamily="34" charset="0"/>
              </a:rPr>
              <a:t>aplicação</a:t>
            </a:r>
            <a:r>
              <a:rPr lang="es-ES_tradnl" sz="1900" b="1" dirty="0">
                <a:latin typeface="Trebuchet MS" panose="020B0603020202020204" pitchFamily="34" charset="0"/>
              </a:rPr>
              <a:t> Coopera 2020 (fichas)</a:t>
            </a:r>
          </a:p>
          <a:p>
            <a:pPr marL="342900" indent="-34290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 Vídeo-</a:t>
            </a:r>
            <a:r>
              <a:rPr lang="es-ES_tradnl" sz="1900" b="1" dirty="0" err="1">
                <a:latin typeface="Trebuchet MS" panose="020B0603020202020204" pitchFamily="34" charset="0"/>
              </a:rPr>
              <a:t>tutoriais</a:t>
            </a:r>
            <a:endParaRPr lang="es-ES_tradnl" sz="1900" b="1" dirty="0">
              <a:latin typeface="Trebuchet MS" panose="020B0603020202020204" pitchFamily="34" charset="0"/>
            </a:endParaRPr>
          </a:p>
          <a:p>
            <a:pPr marL="342900" indent="-342900" algn="just">
              <a:spcAft>
                <a:spcPts val="18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s-ES_tradnl" sz="1900" b="1" dirty="0">
                <a:latin typeface="Trebuchet MS" panose="020B0603020202020204" pitchFamily="34" charset="0"/>
              </a:rPr>
              <a:t> </a:t>
            </a:r>
            <a:r>
              <a:rPr lang="es-ES_tradnl" sz="1900" b="1" dirty="0" err="1">
                <a:latin typeface="Trebuchet MS" panose="020B0603020202020204" pitchFamily="34" charset="0"/>
              </a:rPr>
              <a:t>Formulários</a:t>
            </a:r>
            <a:r>
              <a:rPr lang="es-ES_tradnl" sz="1900" b="1" dirty="0">
                <a:latin typeface="Trebuchet MS" panose="020B0603020202020204" pitchFamily="34" charset="0"/>
              </a:rPr>
              <a:t> e modelos </a:t>
            </a:r>
            <a:r>
              <a:rPr lang="es-ES_tradnl" sz="1900" b="1" dirty="0" err="1">
                <a:latin typeface="Trebuchet MS" panose="020B0603020202020204" pitchFamily="34" charset="0"/>
              </a:rPr>
              <a:t>oficiais</a:t>
            </a:r>
            <a:r>
              <a:rPr lang="es-ES_tradnl" sz="1900" b="1" dirty="0">
                <a:latin typeface="Trebuchet MS" panose="020B0603020202020204" pitchFamily="34" charset="0"/>
              </a:rPr>
              <a:t>:</a:t>
            </a:r>
          </a:p>
          <a:p>
            <a:pPr algn="ctr">
              <a:spcAft>
                <a:spcPts val="2400"/>
              </a:spcAft>
            </a:pPr>
            <a:r>
              <a:rPr lang="es-ES_tradnl" sz="1900" b="1" dirty="0"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www.poctep.eu</a:t>
            </a:r>
            <a:r>
              <a:rPr lang="es-ES_tradnl" sz="1900" b="1" dirty="0">
                <a:latin typeface="Trebuchet MS" panose="020B0603020202020204" pitchFamily="34" charset="0"/>
              </a:rPr>
              <a:t> &gt; </a:t>
            </a:r>
            <a:r>
              <a:rPr lang="es-ES_tradnl" sz="1900" b="1" dirty="0" err="1">
                <a:latin typeface="Trebuchet MS" panose="020B0603020202020204" pitchFamily="34" charset="0"/>
              </a:rPr>
              <a:t>Interreg</a:t>
            </a:r>
            <a:r>
              <a:rPr lang="es-ES_tradnl" sz="1900" b="1" dirty="0">
                <a:latin typeface="Trebuchet MS" panose="020B0603020202020204" pitchFamily="34" charset="0"/>
              </a:rPr>
              <a:t> 2014-2020 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&gt;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Gestão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de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projetos</a:t>
            </a:r>
            <a:endParaRPr lang="es-ES_tradnl" sz="1900" b="1" dirty="0">
              <a:solidFill>
                <a:srgbClr val="0000CC"/>
              </a:solidFill>
              <a:latin typeface="Trebuchet MS" panose="020B0603020202020204" pitchFamily="34" charset="0"/>
            </a:endParaRPr>
          </a:p>
          <a:p>
            <a:pPr algn="ctr">
              <a:spcAft>
                <a:spcPts val="1800"/>
              </a:spcAft>
            </a:pPr>
            <a:r>
              <a:rPr lang="es-ES_tradnl" sz="1900" b="1" dirty="0">
                <a:latin typeface="Trebuchet MS" panose="020B0603020202020204" pitchFamily="34" charset="0"/>
              </a:rPr>
              <a:t>Por favor, </a:t>
            </a:r>
            <a:r>
              <a:rPr lang="es-ES_tradnl" sz="1900" b="1" dirty="0" err="1">
                <a:latin typeface="Trebuchet MS" panose="020B0603020202020204" pitchFamily="34" charset="0"/>
              </a:rPr>
              <a:t>utilizem</a:t>
            </a:r>
            <a:r>
              <a:rPr lang="es-ES_tradnl" sz="1900" b="1" dirty="0">
                <a:latin typeface="Trebuchet MS" panose="020B0603020202020204" pitchFamily="34" charset="0"/>
              </a:rPr>
              <a:t> estas </a:t>
            </a:r>
            <a:r>
              <a:rPr lang="es-ES_tradnl" sz="1900" b="1" dirty="0" err="1">
                <a:latin typeface="Trebuchet MS" panose="020B0603020202020204" pitchFamily="34" charset="0"/>
              </a:rPr>
              <a:t>ferramentas</a:t>
            </a:r>
            <a:endParaRPr lang="es-ES_tradnl" sz="1900" b="1" dirty="0">
              <a:latin typeface="Trebuchet MS" panose="020B0603020202020204" pitchFamily="34" charset="0"/>
            </a:endParaRPr>
          </a:p>
          <a:p>
            <a:pPr algn="ctr">
              <a:spcAft>
                <a:spcPts val="1800"/>
              </a:spcAft>
            </a:pP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Facilitar-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lhes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-á a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gestão</a:t>
            </a:r>
            <a:r>
              <a:rPr lang="es-ES_tradnl" sz="1900" b="1" dirty="0">
                <a:solidFill>
                  <a:srgbClr val="0000CC"/>
                </a:solidFill>
                <a:latin typeface="Trebuchet MS" panose="020B0603020202020204" pitchFamily="34" charset="0"/>
              </a:rPr>
              <a:t> eficaz dos </a:t>
            </a:r>
            <a:r>
              <a:rPr lang="es-ES_tradnl" sz="1900" b="1" dirty="0" err="1">
                <a:solidFill>
                  <a:srgbClr val="0000CC"/>
                </a:solidFill>
                <a:latin typeface="Trebuchet MS" panose="020B0603020202020204" pitchFamily="34" charset="0"/>
              </a:rPr>
              <a:t>projetos</a:t>
            </a:r>
            <a:endParaRPr lang="es-ES_tradnl" sz="1900" b="1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33353"/>
            <a:ext cx="7182887" cy="2591294"/>
          </a:xfrm>
          <a:prstGeom prst="rect">
            <a:avLst/>
          </a:prstGeom>
          <a:ln w="190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rgbClr val="00B0F0"/>
                </a:gs>
                <a:gs pos="36000">
                  <a:schemeClr val="accent4">
                    <a:lumMod val="40000"/>
                    <a:lumOff val="60000"/>
                  </a:schemeClr>
                </a:gs>
                <a:gs pos="88000">
                  <a:schemeClr val="accent3">
                    <a:lumMod val="40000"/>
                    <a:lumOff val="60000"/>
                  </a:schemeClr>
                </a:gs>
                <a:gs pos="54000">
                  <a:schemeClr val="bg1"/>
                </a:gs>
              </a:gsLst>
              <a:lin ang="5400000" scaled="1"/>
            </a:gradFill>
          </a:ln>
        </p:spPr>
      </p:pic>
      <p:sp>
        <p:nvSpPr>
          <p:cNvPr id="13" name="CuadroTexto 12"/>
          <p:cNvSpPr txBox="1"/>
          <p:nvPr/>
        </p:nvSpPr>
        <p:spPr>
          <a:xfrm>
            <a:off x="1331259" y="5113245"/>
            <a:ext cx="19666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solidFill>
                  <a:schemeClr val="tx2"/>
                </a:solidFill>
                <a:latin typeface="Trebuchet MS" panose="020B0603020202020204" pitchFamily="34" charset="0"/>
              </a:rPr>
              <a:t>programa@poctep.eu</a:t>
            </a:r>
            <a:endParaRPr lang="es-ES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912254" y="5113245"/>
            <a:ext cx="1966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>
                <a:solidFill>
                  <a:schemeClr val="tx2"/>
                </a:solidFill>
                <a:latin typeface="Trebuchet MS" panose="020B0603020202020204" pitchFamily="34" charset="0"/>
              </a:rPr>
              <a:t>www.poctep.eu</a:t>
            </a: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57297" y="5077599"/>
            <a:ext cx="1236620" cy="396652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7316058" y="5095331"/>
            <a:ext cx="196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tx2"/>
                </a:solidFill>
                <a:latin typeface="Trebuchet MS" panose="020B0603020202020204" pitchFamily="34" charset="0"/>
              </a:rPr>
              <a:t>@poctep</a:t>
            </a: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9193" y="5062662"/>
            <a:ext cx="411589" cy="41158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6654" y="5032562"/>
            <a:ext cx="544606" cy="469488"/>
          </a:xfrm>
          <a:prstGeom prst="ellipse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7816" y="5047331"/>
            <a:ext cx="494438" cy="457187"/>
          </a:xfrm>
          <a:prstGeom prst="ellipse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81D721A-B88D-46F3-B365-3FCC2B334CBE}"/>
              </a:ext>
            </a:extLst>
          </p:cNvPr>
          <p:cNvSpPr txBox="1"/>
          <p:nvPr/>
        </p:nvSpPr>
        <p:spPr>
          <a:xfrm>
            <a:off x="5707081" y="188640"/>
            <a:ext cx="3403804" cy="9807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EDF625-0A4A-492F-AACE-F84E3AF2B2ED}"/>
              </a:ext>
            </a:extLst>
          </p:cNvPr>
          <p:cNvSpPr txBox="1"/>
          <p:nvPr/>
        </p:nvSpPr>
        <p:spPr>
          <a:xfrm>
            <a:off x="2087258" y="725516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solidFill>
                  <a:srgbClr val="000066"/>
                </a:solidFill>
                <a:latin typeface="Trebuchet MS" panose="020B0603020202020204" pitchFamily="34" charset="0"/>
              </a:rPr>
              <a:t>¡Gracias! </a:t>
            </a:r>
            <a:r>
              <a:rPr lang="es-ES" sz="4800" dirty="0" err="1">
                <a:solidFill>
                  <a:srgbClr val="000066"/>
                </a:solidFill>
                <a:latin typeface="Trebuchet MS" panose="020B0603020202020204" pitchFamily="34" charset="0"/>
              </a:rPr>
              <a:t>Obrigado</a:t>
            </a:r>
            <a:r>
              <a:rPr lang="es-ES" sz="4800" dirty="0">
                <a:solidFill>
                  <a:srgbClr val="000066"/>
                </a:solidFill>
                <a:latin typeface="Trebuchet MS" panose="020B0603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2989735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640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Montserrat script=latin rev=2</vt:lpstr>
      <vt:lpstr>Trebuchet MS</vt:lpstr>
      <vt:lpstr>Wingdings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CREATIVA machine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Obligaciones del BP</dc:title>
  <dc:creator>SC POCTEP 2014-2020</dc:creator>
  <cp:lastModifiedBy>Comun</cp:lastModifiedBy>
  <cp:revision>522</cp:revision>
  <dcterms:created xsi:type="dcterms:W3CDTF">2008-01-25T20:43:55Z</dcterms:created>
  <dcterms:modified xsi:type="dcterms:W3CDTF">2019-12-11T15:58:50Z</dcterms:modified>
</cp:coreProperties>
</file>