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311" r:id="rId2"/>
    <p:sldId id="409" r:id="rId3"/>
    <p:sldId id="404" r:id="rId4"/>
    <p:sldId id="392" r:id="rId5"/>
    <p:sldId id="417" r:id="rId6"/>
    <p:sldId id="407" r:id="rId7"/>
    <p:sldId id="406" r:id="rId8"/>
    <p:sldId id="408" r:id="rId9"/>
    <p:sldId id="411" r:id="rId10"/>
    <p:sldId id="410" r:id="rId11"/>
    <p:sldId id="419" r:id="rId12"/>
    <p:sldId id="412" r:id="rId13"/>
    <p:sldId id="416" r:id="rId14"/>
    <p:sldId id="855" r:id="rId15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FF00"/>
    <a:srgbClr val="99CC00"/>
    <a:srgbClr val="FF6600"/>
    <a:srgbClr val="000066"/>
    <a:srgbClr val="990033"/>
    <a:srgbClr val="3366FF"/>
    <a:srgbClr val="99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342" cy="49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2" rIns="93085" bIns="4654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3"/>
            <a:ext cx="2944342" cy="49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2" rIns="93085" bIns="465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8"/>
            <a:ext cx="2944342" cy="49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2" rIns="93085" bIns="4654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8"/>
            <a:ext cx="2944342" cy="49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2" rIns="93085" bIns="465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214CA5-2E97-467F-94B7-02834E8D3A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2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2"/>
          </a:xfrm>
          <a:prstGeom prst="rect">
            <a:avLst/>
          </a:prstGeom>
        </p:spPr>
        <p:txBody>
          <a:bodyPr vert="horz" lIns="93085" tIns="46542" rIns="93085" bIns="4654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1813" y="3"/>
            <a:ext cx="2944342" cy="495792"/>
          </a:xfrm>
          <a:prstGeom prst="rect">
            <a:avLst/>
          </a:prstGeom>
        </p:spPr>
        <p:txBody>
          <a:bodyPr vert="horz" lIns="93085" tIns="46542" rIns="93085" bIns="4654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1FEB0AA-FC36-4E01-B1DD-5B17FA467A58}" type="datetimeFigureOut">
              <a:rPr lang="es-ES"/>
              <a:pPr>
                <a:defRPr/>
              </a:pPr>
              <a:t>16/12/2019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5" tIns="46542" rIns="93085" bIns="46542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66" y="4714653"/>
            <a:ext cx="5438747" cy="4466756"/>
          </a:xfrm>
          <a:prstGeom prst="rect">
            <a:avLst/>
          </a:prstGeom>
        </p:spPr>
        <p:txBody>
          <a:bodyPr vert="horz" lIns="93085" tIns="46542" rIns="93085" bIns="46542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308"/>
            <a:ext cx="2944342" cy="495792"/>
          </a:xfrm>
          <a:prstGeom prst="rect">
            <a:avLst/>
          </a:prstGeom>
        </p:spPr>
        <p:txBody>
          <a:bodyPr vert="horz" lIns="93085" tIns="46542" rIns="93085" bIns="4654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1813" y="9429308"/>
            <a:ext cx="2944342" cy="495792"/>
          </a:xfrm>
          <a:prstGeom prst="rect">
            <a:avLst/>
          </a:prstGeom>
        </p:spPr>
        <p:txBody>
          <a:bodyPr vert="horz" lIns="93085" tIns="46542" rIns="93085" bIns="4654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333594-6464-45A8-AC5F-942111C92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71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A17F3-D89A-46B8-B294-C35FC7AE98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1AAA-C247-4D46-9462-DFB52418EC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6ABFB-D5A9-41F5-837D-F386EF4E7F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1823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Imagen" descr="fondo_ppt_gde_greca_gris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02450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7F16ABFB-D5A9-41F5-837D-F386EF4E7F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8" name="7 Imagen" descr="Espan¦âa - Portugal_ES_FUND_RGB-01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3450" y="0"/>
            <a:ext cx="31305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875463" y="6448425"/>
            <a:ext cx="2133600" cy="365125"/>
          </a:xfrm>
        </p:spPr>
        <p:txBody>
          <a:bodyPr/>
          <a:lstStyle/>
          <a:p>
            <a:pPr>
              <a:defRPr/>
            </a:pPr>
            <a:fld id="{AC8CBB06-DF98-498F-9DC9-826ED3EECDFC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>
            <a:off x="755576" y="2821462"/>
            <a:ext cx="8388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err="1">
                <a:ea typeface="Tahoma" panose="020B0604030504040204" pitchFamily="34" charset="0"/>
                <a:cs typeface="Tahoma" panose="020B0604030504040204" pitchFamily="34" charset="0"/>
              </a:rPr>
              <a:t>Actualización</a:t>
            </a:r>
            <a:r>
              <a:rPr lang="pt-BR" sz="4000" b="1" dirty="0">
                <a:ea typeface="Tahoma" panose="020B0604030504040204" pitchFamily="34" charset="0"/>
                <a:cs typeface="Tahoma" panose="020B0604030504040204" pitchFamily="34" charset="0"/>
              </a:rPr>
              <a:t> de Anualidades</a:t>
            </a:r>
          </a:p>
          <a:p>
            <a:pPr algn="ctr"/>
            <a:r>
              <a:rPr lang="es-ES_tradnl" altLang="es-ES" sz="4000" b="1" dirty="0">
                <a:solidFill>
                  <a:srgbClr val="008000"/>
                </a:solidFill>
                <a:latin typeface="Gill Sans MT" pitchFamily="34" charset="0"/>
              </a:rPr>
              <a:t>Modificaciones al proyecto</a:t>
            </a:r>
            <a:endParaRPr lang="es-ES_tradnl" altLang="es-ES" sz="3200" b="1" dirty="0">
              <a:solidFill>
                <a:srgbClr val="008000"/>
              </a:solidFill>
              <a:latin typeface="Gill Sans MT" pitchFamily="34" charset="0"/>
            </a:endParaRPr>
          </a:p>
          <a:p>
            <a:pPr algn="ctr"/>
            <a:endParaRPr lang="pt-BR" sz="4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67544" y="4320988"/>
            <a:ext cx="8676456" cy="461665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Montserrat script=latin rev=2"/>
              </a:rPr>
              <a:t>Seminario proyectos 2ª convocatoria, Sevilla, 12/12/2019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3" y="305638"/>
            <a:ext cx="4464496" cy="168931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084168" y="0"/>
            <a:ext cx="3059832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73055"/>
              </p:ext>
            </p:extLst>
          </p:nvPr>
        </p:nvGraphicFramePr>
        <p:xfrm>
          <a:off x="899588" y="2450584"/>
          <a:ext cx="79182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98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>
                          <a:solidFill>
                            <a:schemeClr val="bg1"/>
                          </a:solidFill>
                        </a:rPr>
                        <a:t>Jan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Feb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Mar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Abr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Jun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Jul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>
                          <a:solidFill>
                            <a:schemeClr val="bg1"/>
                          </a:solidFill>
                        </a:rPr>
                        <a:t>Ago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err="1">
                          <a:solidFill>
                            <a:schemeClr val="bg1"/>
                          </a:solidFill>
                        </a:rPr>
                        <a:t>Sep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Oct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Nov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Dic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800" b="1" dirty="0" err="1">
                          <a:solidFill>
                            <a:schemeClr val="bg1"/>
                          </a:solidFill>
                        </a:rPr>
                        <a:t>Act</a:t>
                      </a:r>
                      <a:r>
                        <a:rPr lang="es-ES_tradnl" sz="1800" b="1" dirty="0">
                          <a:solidFill>
                            <a:schemeClr val="bg1"/>
                          </a:solidFill>
                        </a:rPr>
                        <a:t>. Anualidades</a:t>
                      </a:r>
                      <a:endParaRPr lang="es-E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240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s-ES_tradnl" sz="2400" b="1" dirty="0">
                          <a:solidFill>
                            <a:schemeClr val="bg1"/>
                          </a:solidFill>
                        </a:rPr>
                        <a:t>Modificaciones</a:t>
                      </a:r>
                      <a:r>
                        <a:rPr lang="es-ES_tradnl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_tradnl" sz="1800" dirty="0">
                          <a:solidFill>
                            <a:schemeClr val="bg1"/>
                          </a:solidFill>
                        </a:rPr>
                        <a:t>(hasta 6 meses antes</a:t>
                      </a:r>
                      <a:r>
                        <a:rPr lang="es-ES_tradnl" sz="1800" baseline="0" dirty="0">
                          <a:solidFill>
                            <a:schemeClr val="bg1"/>
                          </a:solidFill>
                        </a:rPr>
                        <a:t> de la fecha de finalización)</a:t>
                      </a:r>
                      <a:endParaRPr lang="es-E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899588" y="4357188"/>
            <a:ext cx="791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b="1" dirty="0">
                <a:latin typeface="Trebuchet MS" panose="020B0603020202020204" pitchFamily="34" charset="0"/>
              </a:rPr>
              <a:t> Los proyectos que necesiten actualizar las Anualidades y cambiar el Formulario Financiero o Formulario de Candidatura, 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deberán presentar solamente una Solicitud de Modificación y no una Actualización de Anualidades para posteriormente presentar la Solicitud de Modificación 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1560" y="900009"/>
            <a:ext cx="84244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400" b="1" dirty="0">
                <a:latin typeface="Trebuchet MS" panose="020B0603020202020204" pitchFamily="34" charset="0"/>
              </a:rPr>
              <a:t>Calendario de Actualizaciones/Modificaciones</a:t>
            </a:r>
          </a:p>
        </p:txBody>
      </p:sp>
    </p:spTree>
    <p:extLst>
      <p:ext uri="{BB962C8B-B14F-4D97-AF65-F5344CB8AC3E}">
        <p14:creationId xmlns:p14="http://schemas.microsoft.com/office/powerpoint/2010/main" val="41231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26629" y="2146267"/>
            <a:ext cx="826635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400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2400" b="1" dirty="0">
                <a:solidFill>
                  <a:srgbClr val="0000CC"/>
                </a:solidFill>
                <a:latin typeface="Trebuchet MS" panose="020B0603020202020204" pitchFamily="34" charset="0"/>
              </a:rPr>
              <a:t>Alto porcentaje </a:t>
            </a:r>
            <a:r>
              <a:rPr lang="es-ES_tradnl" sz="2400" dirty="0">
                <a:latin typeface="Trebuchet MS" panose="020B0603020202020204" pitchFamily="34" charset="0"/>
              </a:rPr>
              <a:t>de modificaciones </a:t>
            </a:r>
            <a:r>
              <a:rPr lang="es-ES_tradnl" sz="2400" dirty="0">
                <a:solidFill>
                  <a:srgbClr val="0000CC"/>
                </a:solidFill>
                <a:latin typeface="Trebuchet MS" panose="020B0603020202020204" pitchFamily="34" charset="0"/>
              </a:rPr>
              <a:t>que requieren subsanación </a:t>
            </a:r>
            <a:r>
              <a:rPr lang="es-ES_tradnl" sz="1600" dirty="0">
                <a:latin typeface="Trebuchet MS" panose="020B0603020202020204" pitchFamily="34" charset="0"/>
              </a:rPr>
              <a:t>(histórico de la 1ª convocatoria)</a:t>
            </a:r>
          </a:p>
          <a:p>
            <a:pPr algn="just"/>
            <a:endParaRPr lang="es-ES_tradnl" sz="2400" dirty="0">
              <a:latin typeface="Gill Sans MT" pitchFamily="34" charset="0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200" dirty="0">
                <a:latin typeface="Trebuchet MS" panose="020B0603020202020204" pitchFamily="34" charset="0"/>
              </a:rPr>
              <a:t>No se explican convenientemente los cambios solicitados 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“Es necesario reforzar la Actividad 1 con cargo a la Actividad 2”; 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“Disminuye el concepto de Personal para reforzar los SEE…”; 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“Es necesario centrar los esfuerzos del personal de la Entidad en la Actividad 4…”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“Se cambian los equipamientos de acuerdo a la necesidad del proyecto…”; 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La modificación presentada es la mejor propuesta para seguir ejecutando el proyecto…”.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S_tradnl" sz="1700" i="1" dirty="0">
                <a:latin typeface="Trebuchet MS" panose="020B0603020202020204" pitchFamily="34" charset="0"/>
              </a:rPr>
              <a:t>(…)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ES_tradnl" sz="2000" dirty="0">
              <a:solidFill>
                <a:srgbClr val="000066"/>
              </a:solidFill>
              <a:latin typeface="Gill Sans MT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3566" y="1088285"/>
            <a:ext cx="83524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800" b="1" dirty="0">
                <a:latin typeface="Trebuchet MS" panose="020B0603020202020204" pitchFamily="34" charset="0"/>
              </a:rPr>
              <a:t>Modificaciones: Errores frecuentes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808" y="4653136"/>
            <a:ext cx="1985443" cy="253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39552" y="1644422"/>
            <a:ext cx="826635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_tradnl" sz="2200" dirty="0">
                <a:latin typeface="Trebuchet MS" panose="020B0603020202020204" pitchFamily="34" charset="0"/>
              </a:rPr>
              <a:t>Incoherencias entre el presupuesto solicitado en la modificación y la ejecución presupuestaria en Coopera 2020;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s-ES_tradnl" sz="2000" dirty="0">
              <a:solidFill>
                <a:srgbClr val="000066"/>
              </a:solidFill>
              <a:latin typeface="Gill Sans MT" pitchFamily="34" charset="0"/>
            </a:endParaRPr>
          </a:p>
        </p:txBody>
      </p:sp>
      <p:pic>
        <p:nvPicPr>
          <p:cNvPr id="2050" name="Imagen 3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77326"/>
            <a:ext cx="8604448" cy="389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2E1E0C2-FBBE-4D6A-8B1D-AC8062E4D275}"/>
              </a:ext>
            </a:extLst>
          </p:cNvPr>
          <p:cNvSpPr txBox="1"/>
          <p:nvPr/>
        </p:nvSpPr>
        <p:spPr>
          <a:xfrm>
            <a:off x="683566" y="908720"/>
            <a:ext cx="83524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800" b="1" dirty="0">
                <a:latin typeface="Trebuchet MS" panose="020B0603020202020204" pitchFamily="34" charset="0"/>
              </a:rPr>
              <a:t>Modificaciones: Errores frecuentes</a:t>
            </a:r>
          </a:p>
        </p:txBody>
      </p:sp>
    </p:spTree>
    <p:extLst>
      <p:ext uri="{BB962C8B-B14F-4D97-AF65-F5344CB8AC3E}">
        <p14:creationId xmlns:p14="http://schemas.microsoft.com/office/powerpoint/2010/main" val="341732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611112" y="213633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_tradnl" sz="2400" dirty="0">
                <a:latin typeface="Trebuchet MS" panose="020B0603020202020204" pitchFamily="34" charset="0"/>
              </a:rPr>
              <a:t>Es imprescindible que se expliquen </a:t>
            </a:r>
            <a:r>
              <a:rPr lang="es-ES_tradnl" sz="2400" b="1" dirty="0">
                <a:solidFill>
                  <a:srgbClr val="0000CC"/>
                </a:solidFill>
                <a:latin typeface="Trebuchet MS" panose="020B0603020202020204" pitchFamily="34" charset="0"/>
              </a:rPr>
              <a:t>los motivos concretos </a:t>
            </a:r>
            <a:r>
              <a:rPr lang="es-ES_tradnl" sz="2400" dirty="0">
                <a:latin typeface="Trebuchet MS" panose="020B0603020202020204" pitchFamily="34" charset="0"/>
              </a:rPr>
              <a:t>que están por detrás de los cambios solicitados. </a:t>
            </a:r>
            <a:endParaRPr lang="es-ES_tradnl" dirty="0">
              <a:latin typeface="Trebuchet MS" panose="020B0603020202020204" pitchFamily="34" charset="0"/>
            </a:endParaRPr>
          </a:p>
          <a:p>
            <a:pPr marL="1657350" lvl="3" indent="-285750" algn="just">
              <a:buFont typeface="Wingdings" panose="05000000000000000000" pitchFamily="2" charset="2"/>
              <a:buChar char="ü"/>
            </a:pPr>
            <a:r>
              <a:rPr lang="es-ES_tradnl" i="1" dirty="0">
                <a:latin typeface="Trebuchet MS" panose="020B0603020202020204" pitchFamily="34" charset="0"/>
              </a:rPr>
              <a:t>¿Por qué se incrementa la Actividad 1?; </a:t>
            </a:r>
          </a:p>
          <a:p>
            <a:pPr marL="1657350" lvl="3" indent="-285750" algn="just">
              <a:buFont typeface="Wingdings" panose="05000000000000000000" pitchFamily="2" charset="2"/>
              <a:buChar char="ü"/>
            </a:pPr>
            <a:r>
              <a:rPr lang="es-ES_tradnl" i="1" dirty="0">
                <a:latin typeface="Trebuchet MS" panose="020B0603020202020204" pitchFamily="34" charset="0"/>
              </a:rPr>
              <a:t>¿Por qué es necesario incrementar los SEE con cargo a Personal?; </a:t>
            </a:r>
          </a:p>
          <a:p>
            <a:pPr marL="1657350" lvl="3" indent="-285750" algn="just">
              <a:buFont typeface="Wingdings" panose="05000000000000000000" pitchFamily="2" charset="2"/>
              <a:buChar char="ü"/>
            </a:pPr>
            <a:r>
              <a:rPr lang="es-ES_tradnl" i="1">
                <a:latin typeface="Trebuchet MS" panose="020B0603020202020204" pitchFamily="34" charset="0"/>
              </a:rPr>
              <a:t>¿Por qué </a:t>
            </a:r>
            <a:r>
              <a:rPr lang="es-ES_tradnl" i="1" dirty="0">
                <a:latin typeface="Trebuchet MS" panose="020B0603020202020204" pitchFamily="34" charset="0"/>
              </a:rPr>
              <a:t>es necesario cambiar los equipamientos?</a:t>
            </a:r>
          </a:p>
          <a:p>
            <a:pPr marL="1657350" lvl="3" indent="-285750" algn="just">
              <a:buFont typeface="Wingdings" panose="05000000000000000000" pitchFamily="2" charset="2"/>
              <a:buChar char="ü"/>
            </a:pPr>
            <a:r>
              <a:rPr lang="es-ES_tradnl" dirty="0">
                <a:latin typeface="Trebuchet MS" panose="020B0603020202020204" pitchFamily="34" charset="0"/>
              </a:rPr>
              <a:t>(…)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35371" y="4996257"/>
            <a:ext cx="784887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300" b="1" dirty="0">
                <a:solidFill>
                  <a:srgbClr val="0000CC"/>
                </a:solidFill>
                <a:latin typeface="Trebuchet MS" panose="020B0603020202020204" pitchFamily="34" charset="0"/>
              </a:rPr>
              <a:t>Comparar los formularios </a:t>
            </a:r>
            <a:r>
              <a:rPr lang="es-ES_tradnl" sz="2300" dirty="0">
                <a:latin typeface="Trebuchet MS" panose="020B0603020202020204" pitchFamily="34" charset="0"/>
              </a:rPr>
              <a:t>(</a:t>
            </a:r>
            <a:r>
              <a:rPr lang="es-ES_tradnl" sz="2300" dirty="0" err="1">
                <a:latin typeface="Trebuchet MS" panose="020B0603020202020204" pitchFamily="34" charset="0"/>
              </a:rPr>
              <a:t>FdC</a:t>
            </a:r>
            <a:r>
              <a:rPr lang="es-ES_tradnl" sz="2300" dirty="0">
                <a:latin typeface="Trebuchet MS" panose="020B0603020202020204" pitchFamily="34" charset="0"/>
              </a:rPr>
              <a:t> y FF) vigente </a:t>
            </a:r>
            <a:r>
              <a:rPr lang="es-ES_tradnl" sz="2300" i="1" dirty="0">
                <a:latin typeface="Trebuchet MS" panose="020B0603020202020204" pitchFamily="34" charset="0"/>
              </a:rPr>
              <a:t>vs</a:t>
            </a:r>
            <a:r>
              <a:rPr lang="es-ES_tradnl" sz="2300" dirty="0">
                <a:latin typeface="Trebuchet MS" panose="020B0603020202020204" pitchFamily="34" charset="0"/>
              </a:rPr>
              <a:t> solicitado, aportando de forma detallada los motivos y justificaciones para los cambios solicitados.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E4D79B3-2615-435A-9621-539065ED54EF}"/>
              </a:ext>
            </a:extLst>
          </p:cNvPr>
          <p:cNvSpPr txBox="1"/>
          <p:nvPr/>
        </p:nvSpPr>
        <p:spPr>
          <a:xfrm>
            <a:off x="683566" y="1088285"/>
            <a:ext cx="83524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800" b="1" dirty="0">
                <a:latin typeface="Trebuchet MS" panose="020B0603020202020204" pitchFamily="34" charset="0"/>
              </a:rPr>
              <a:t>Modificaciones: Errores frecuentes</a:t>
            </a:r>
          </a:p>
        </p:txBody>
      </p:sp>
    </p:spTree>
    <p:extLst>
      <p:ext uri="{BB962C8B-B14F-4D97-AF65-F5344CB8AC3E}">
        <p14:creationId xmlns:p14="http://schemas.microsoft.com/office/powerpoint/2010/main" val="242749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3353"/>
            <a:ext cx="7182887" cy="2591294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00B0F0"/>
                </a:gs>
                <a:gs pos="36000">
                  <a:schemeClr val="accent4">
                    <a:lumMod val="40000"/>
                    <a:lumOff val="60000"/>
                  </a:schemeClr>
                </a:gs>
                <a:gs pos="88000">
                  <a:schemeClr val="accent3">
                    <a:lumMod val="40000"/>
                    <a:lumOff val="60000"/>
                  </a:schemeClr>
                </a:gs>
                <a:gs pos="54000">
                  <a:schemeClr val="bg1"/>
                </a:gs>
              </a:gsLst>
              <a:lin ang="5400000" scaled="1"/>
            </a:gradFill>
          </a:ln>
        </p:spPr>
      </p:pic>
      <p:sp>
        <p:nvSpPr>
          <p:cNvPr id="13" name="CuadroTexto 12"/>
          <p:cNvSpPr txBox="1"/>
          <p:nvPr/>
        </p:nvSpPr>
        <p:spPr>
          <a:xfrm>
            <a:off x="1331258" y="5113245"/>
            <a:ext cx="20312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solidFill>
                  <a:schemeClr val="tx2"/>
                </a:solidFill>
                <a:latin typeface="Trebuchet MS" panose="020B0603020202020204" pitchFamily="34" charset="0"/>
              </a:rPr>
              <a:t>programa@poctep.eu</a:t>
            </a:r>
            <a:endParaRPr lang="es-ES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12254" y="5113245"/>
            <a:ext cx="1966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solidFill>
                  <a:schemeClr val="tx2"/>
                </a:solidFill>
                <a:latin typeface="Trebuchet MS" panose="020B0603020202020204" pitchFamily="34" charset="0"/>
              </a:rPr>
              <a:t>www.poctep.eu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57297" y="5077599"/>
            <a:ext cx="1236620" cy="396652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7316058" y="5095331"/>
            <a:ext cx="196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  <a:latin typeface="Trebuchet MS" panose="020B0603020202020204" pitchFamily="34" charset="0"/>
              </a:rPr>
              <a:t>@poctep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9193" y="5062662"/>
            <a:ext cx="411589" cy="41158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6654" y="5032562"/>
            <a:ext cx="544606" cy="469488"/>
          </a:xfrm>
          <a:prstGeom prst="ellipse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7816" y="5047331"/>
            <a:ext cx="494438" cy="457187"/>
          </a:xfrm>
          <a:prstGeom prst="ellipse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81D721A-B88D-46F3-B365-3FCC2B334CBE}"/>
              </a:ext>
            </a:extLst>
          </p:cNvPr>
          <p:cNvSpPr txBox="1"/>
          <p:nvPr/>
        </p:nvSpPr>
        <p:spPr>
          <a:xfrm>
            <a:off x="5707081" y="188640"/>
            <a:ext cx="3403804" cy="9807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EDF625-0A4A-492F-AACE-F84E3AF2B2ED}"/>
              </a:ext>
            </a:extLst>
          </p:cNvPr>
          <p:cNvSpPr txBox="1"/>
          <p:nvPr/>
        </p:nvSpPr>
        <p:spPr>
          <a:xfrm>
            <a:off x="2087258" y="725516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000066"/>
                </a:solidFill>
                <a:latin typeface="Trebuchet MS" panose="020B0603020202020204" pitchFamily="34" charset="0"/>
              </a:rPr>
              <a:t>¡Gracias! </a:t>
            </a:r>
            <a:r>
              <a:rPr lang="es-ES" sz="4800" dirty="0" err="1">
                <a:solidFill>
                  <a:srgbClr val="000066"/>
                </a:solidFill>
                <a:latin typeface="Trebuchet MS" panose="020B0603020202020204" pitchFamily="34" charset="0"/>
              </a:rPr>
              <a:t>Obrigado</a:t>
            </a:r>
            <a:r>
              <a:rPr lang="es-ES" sz="4800" dirty="0">
                <a:solidFill>
                  <a:srgbClr val="000066"/>
                </a:solidFill>
                <a:latin typeface="Trebuchet MS" panose="020B0603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2989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67544" y="2132856"/>
            <a:ext cx="8258037" cy="33843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altLang="es-ES" sz="2400" dirty="0">
                <a:solidFill>
                  <a:srgbClr val="000066"/>
                </a:solidFill>
                <a:latin typeface="Gill Sans MT" pitchFamily="34" charset="0"/>
                <a:cs typeface="+mn-cs"/>
              </a:rPr>
              <a:t> </a:t>
            </a:r>
            <a:r>
              <a:rPr lang="es-ES_tradnl" altLang="es-ES" sz="2400" b="1" dirty="0">
                <a:latin typeface="Trebuchet MS" panose="020B0603020202020204" pitchFamily="34" charset="0"/>
                <a:cs typeface="+mn-cs"/>
              </a:rPr>
              <a:t>Acuerdo alcanzado entre la Autoridad de Gestión del Programa, las Autoridades Nacionales de ambos países y las Unidades de Coordinación.</a:t>
            </a:r>
          </a:p>
          <a:p>
            <a:pPr lvl="1" algn="just"/>
            <a:endParaRPr lang="en-GB" altLang="es-ES" sz="2400" b="1" dirty="0">
              <a:latin typeface="Trebuchet MS" panose="020B0603020202020204" pitchFamily="34" charset="0"/>
              <a:cs typeface="+mn-cs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GB" altLang="es-ES" sz="2400" b="1" dirty="0">
                <a:latin typeface="Trebuchet MS" panose="020B0603020202020204" pitchFamily="34" charset="0"/>
                <a:cs typeface="+mn-cs"/>
              </a:rPr>
              <a:t> </a:t>
            </a:r>
            <a:r>
              <a:rPr lang="es-ES_tradnl" altLang="es-ES" sz="2400" b="1" dirty="0">
                <a:latin typeface="Trebuchet MS" panose="020B0603020202020204" pitchFamily="34" charset="0"/>
                <a:cs typeface="+mn-cs"/>
              </a:rPr>
              <a:t>Propuesta a presentar al Comité de Gestión del Programa.</a:t>
            </a:r>
          </a:p>
          <a:p>
            <a:pPr lvl="1" algn="just">
              <a:buFont typeface="Wingdings" pitchFamily="2" charset="2"/>
              <a:buChar char="q"/>
            </a:pPr>
            <a:endParaRPr lang="en-GB" altLang="es-ES" sz="2400" dirty="0">
              <a:solidFill>
                <a:srgbClr val="000066"/>
              </a:solidFill>
              <a:latin typeface="Gill Sans MT" pitchFamily="34" charset="0"/>
              <a:cs typeface="+mn-cs"/>
            </a:endParaRP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endParaRPr lang="en-GB" altLang="es-ES" sz="2400" b="1" dirty="0">
              <a:solidFill>
                <a:srgbClr val="FF66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1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92533" y="875172"/>
            <a:ext cx="8639944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914400" lvl="1" indent="-457200" algn="ctr">
              <a:spcAft>
                <a:spcPts val="600"/>
              </a:spcAft>
              <a:buFontTx/>
              <a:buChar char="-"/>
            </a:pPr>
            <a:endParaRPr lang="es-ES_tradnl" altLang="es-ES" sz="3000" b="1" dirty="0">
              <a:solidFill>
                <a:srgbClr val="FF6600"/>
              </a:solidFill>
              <a:latin typeface="Gill Sans MT" pitchFamily="34" charset="0"/>
            </a:endParaRPr>
          </a:p>
          <a:p>
            <a:pPr lvl="1" algn="ctr">
              <a:spcAft>
                <a:spcPts val="600"/>
              </a:spcAft>
            </a:pPr>
            <a:r>
              <a:rPr lang="es-ES_tradnl" altLang="es-ES" sz="4000" b="1" dirty="0">
                <a:latin typeface="Trebuchet MS" panose="020B0603020202020204" pitchFamily="34" charset="0"/>
              </a:rPr>
              <a:t>Consideraciones Generales  </a:t>
            </a: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74440" y="2564904"/>
            <a:ext cx="8258037" cy="33843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400" dirty="0">
                <a:latin typeface="Gill Sans MT" pitchFamily="34" charset="0"/>
                <a:cs typeface="+mn-cs"/>
              </a:rPr>
              <a:t> Ejecución del proyecto conforme al </a:t>
            </a:r>
            <a:r>
              <a:rPr lang="es-ES_tradnl" altLang="es-ES" sz="2400" b="1" dirty="0">
                <a:solidFill>
                  <a:srgbClr val="0000CC"/>
                </a:solidFill>
                <a:latin typeface="Gill Sans MT" pitchFamily="34" charset="0"/>
                <a:cs typeface="+mn-cs"/>
              </a:rPr>
              <a:t>Acuerdo AG-BP y Formulario de Candidatura (</a:t>
            </a:r>
            <a:r>
              <a:rPr lang="es-ES_tradnl" altLang="es-ES" sz="2400" b="1" dirty="0" err="1">
                <a:solidFill>
                  <a:srgbClr val="0000CC"/>
                </a:solidFill>
                <a:latin typeface="Gill Sans MT" pitchFamily="34" charset="0"/>
                <a:cs typeface="+mn-cs"/>
              </a:rPr>
              <a:t>FdC</a:t>
            </a:r>
            <a:r>
              <a:rPr lang="es-ES_tradnl" altLang="es-ES" sz="2400" b="1" dirty="0">
                <a:solidFill>
                  <a:srgbClr val="0000CC"/>
                </a:solidFill>
                <a:latin typeface="Gill Sans MT" pitchFamily="34" charset="0"/>
                <a:cs typeface="+mn-cs"/>
              </a:rPr>
              <a:t>)</a:t>
            </a:r>
            <a:r>
              <a:rPr lang="es-ES_tradnl" altLang="es-ES" sz="2400" dirty="0">
                <a:solidFill>
                  <a:srgbClr val="0000CC"/>
                </a:solidFill>
                <a:latin typeface="Gill Sans MT" pitchFamily="34" charset="0"/>
                <a:cs typeface="+mn-cs"/>
              </a:rPr>
              <a:t>.</a:t>
            </a: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endParaRPr lang="es-ES_tradnl" altLang="es-ES" sz="2400" dirty="0">
              <a:latin typeface="Gill Sans MT" pitchFamily="34" charset="0"/>
              <a:cs typeface="+mn-cs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400" dirty="0">
                <a:latin typeface="Gill Sans MT" pitchFamily="34" charset="0"/>
                <a:cs typeface="+mn-cs"/>
              </a:rPr>
              <a:t> El Proyecto se podrá modificar, en </a:t>
            </a:r>
            <a:r>
              <a:rPr lang="es-ES_tradnl" altLang="es-ES" sz="2400" b="1" dirty="0">
                <a:solidFill>
                  <a:srgbClr val="0000CC"/>
                </a:solidFill>
                <a:latin typeface="Gill Sans MT" pitchFamily="34" charset="0"/>
                <a:cs typeface="+mn-cs"/>
              </a:rPr>
              <a:t>casos extraordinarios</a:t>
            </a:r>
            <a:r>
              <a:rPr lang="es-ES_tradnl" altLang="es-ES" sz="2400" dirty="0">
                <a:latin typeface="Gill Sans MT" pitchFamily="34" charset="0"/>
                <a:cs typeface="+mn-cs"/>
              </a:rPr>
              <a:t>, debidamente justificados y de forma limitada.</a:t>
            </a: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endParaRPr lang="es-ES_tradnl" altLang="es-ES" sz="2400" dirty="0">
              <a:latin typeface="Gill Sans MT" pitchFamily="34" charset="0"/>
              <a:cs typeface="+mn-cs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400" dirty="0">
                <a:latin typeface="Gill Sans MT" pitchFamily="34" charset="0"/>
                <a:cs typeface="+mn-cs"/>
              </a:rPr>
              <a:t> </a:t>
            </a:r>
            <a:r>
              <a:rPr lang="es-ES_tradnl" altLang="es-ES" sz="2400" b="1" dirty="0">
                <a:solidFill>
                  <a:srgbClr val="0000CC"/>
                </a:solidFill>
                <a:latin typeface="Gill Sans MT" pitchFamily="34" charset="0"/>
                <a:cs typeface="+mn-cs"/>
              </a:rPr>
              <a:t>Planificación y Coordinación </a:t>
            </a:r>
            <a:r>
              <a:rPr lang="es-ES_tradnl" altLang="es-ES" sz="2400" dirty="0">
                <a:latin typeface="Gill Sans MT" pitchFamily="34" charset="0"/>
                <a:cs typeface="+mn-cs"/>
              </a:rPr>
              <a:t>del BP con el resto de beneficiarios.</a:t>
            </a:r>
          </a:p>
          <a:p>
            <a:pPr lvl="1">
              <a:spcAft>
                <a:spcPts val="600"/>
              </a:spcAft>
              <a:buFont typeface="Arial" charset="0"/>
              <a:buChar char="•"/>
            </a:pPr>
            <a:endParaRPr lang="es-ES_tradnl" altLang="es-ES" sz="2400" b="1" dirty="0">
              <a:solidFill>
                <a:srgbClr val="FF66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6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05553" y="1545116"/>
            <a:ext cx="8402053" cy="53236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300" dirty="0">
                <a:latin typeface="Trebuchet MS" panose="020B0603020202020204" pitchFamily="34" charset="0"/>
              </a:rPr>
              <a:t> Posibilidad de actualizar el presupuesto por </a:t>
            </a:r>
            <a:r>
              <a:rPr lang="es-ES_tradnl" altLang="es-ES" sz="2300" dirty="0">
                <a:solidFill>
                  <a:srgbClr val="0000CC"/>
                </a:solidFill>
                <a:latin typeface="Trebuchet MS" panose="020B0603020202020204" pitchFamily="34" charset="0"/>
              </a:rPr>
              <a:t>anualidades</a:t>
            </a:r>
            <a:r>
              <a:rPr lang="es-ES_tradnl" altLang="es-ES" sz="2300" dirty="0">
                <a:latin typeface="Trebuchet MS" panose="020B0603020202020204" pitchFamily="34" charset="0"/>
              </a:rPr>
              <a:t>, sin que ello compute como una modificación.</a:t>
            </a: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endParaRPr lang="es-ES_tradnl" altLang="es-ES" sz="2300" dirty="0">
              <a:latin typeface="Trebuchet MS" panose="020B0603020202020204" pitchFamily="34" charset="0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300" dirty="0">
                <a:latin typeface="Trebuchet MS" panose="020B0603020202020204" pitchFamily="34" charset="0"/>
              </a:rPr>
              <a:t> </a:t>
            </a:r>
            <a:r>
              <a:rPr lang="es-ES_tradnl" altLang="es-ES" sz="2300" dirty="0">
                <a:solidFill>
                  <a:srgbClr val="0000CC"/>
                </a:solidFill>
                <a:latin typeface="Trebuchet MS" panose="020B0603020202020204" pitchFamily="34" charset="0"/>
              </a:rPr>
              <a:t>Traspaso</a:t>
            </a:r>
            <a:r>
              <a:rPr lang="es-ES_tradnl" altLang="es-ES" sz="2300" dirty="0">
                <a:latin typeface="Trebuchet MS" panose="020B0603020202020204" pitchFamily="34" charset="0"/>
              </a:rPr>
              <a:t> de presupuesto de anualidades anteriores a 2020 hasta esta misma anualidad. Cualquier cambio en la anualidad 2021 se considera modificación.</a:t>
            </a: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endParaRPr lang="es-ES_tradnl" altLang="es-ES" sz="2300" dirty="0">
              <a:latin typeface="Trebuchet MS" panose="020B0603020202020204" pitchFamily="34" charset="0"/>
            </a:endParaRPr>
          </a:p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300" dirty="0">
                <a:latin typeface="Trebuchet MS" panose="020B0603020202020204" pitchFamily="34" charset="0"/>
              </a:rPr>
              <a:t> </a:t>
            </a:r>
            <a:r>
              <a:rPr lang="es-ES_tradnl" altLang="es-ES" sz="2300" dirty="0">
                <a:solidFill>
                  <a:srgbClr val="0000CC"/>
                </a:solidFill>
                <a:latin typeface="Trebuchet MS" panose="020B0603020202020204" pitchFamily="34" charset="0"/>
              </a:rPr>
              <a:t>Presentación</a:t>
            </a:r>
            <a:r>
              <a:rPr lang="es-ES_tradnl" altLang="es-ES" sz="2300" dirty="0">
                <a:latin typeface="Trebuchet MS" panose="020B0603020202020204" pitchFamily="34" charset="0"/>
              </a:rPr>
              <a:t> entre el 01/01/2020 y 31/03/2020 a través de Coopera 2020.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77607" y="134686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4000" b="1" dirty="0">
                <a:latin typeface="Trebuchet MS" panose="020B0603020202020204" pitchFamily="34" charset="0"/>
              </a:rPr>
              <a:t>Actualización de Anualidades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76493" y="1859596"/>
            <a:ext cx="8402053" cy="53236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_tradnl" altLang="es-ES" sz="2400" dirty="0">
                <a:latin typeface="Gill Sans MT" pitchFamily="34" charset="0"/>
              </a:rPr>
              <a:t> La actualización de </a:t>
            </a:r>
            <a:r>
              <a:rPr lang="es-ES_tradnl" altLang="es-ES" sz="2400" b="1" dirty="0">
                <a:solidFill>
                  <a:srgbClr val="0000CC"/>
                </a:solidFill>
                <a:latin typeface="Gill Sans MT" pitchFamily="34" charset="0"/>
              </a:rPr>
              <a:t>anualidades no conlleva cambios entre Actividades ni Categorías </a:t>
            </a:r>
            <a:r>
              <a:rPr lang="es-ES_tradnl" altLang="es-ES" sz="2400" dirty="0">
                <a:latin typeface="Gill Sans MT" pitchFamily="34" charset="0"/>
              </a:rPr>
              <a:t>de gasto.</a:t>
            </a: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_tradnl" altLang="es-ES" sz="2200" dirty="0">
                <a:latin typeface="Trebuchet MS" panose="020B0603020202020204" pitchFamily="34" charset="0"/>
              </a:rPr>
              <a:t> Los gastos computan en la </a:t>
            </a:r>
            <a:r>
              <a:rPr lang="es-ES_tradnl" altLang="es-ES" sz="2200" b="1" dirty="0">
                <a:solidFill>
                  <a:srgbClr val="0000CC"/>
                </a:solidFill>
                <a:latin typeface="Trebuchet MS" panose="020B0603020202020204" pitchFamily="34" charset="0"/>
              </a:rPr>
              <a:t>anualidad</a:t>
            </a:r>
            <a:r>
              <a:rPr lang="es-ES_tradnl" altLang="es-ES" sz="2200" dirty="0">
                <a:latin typeface="Trebuchet MS" panose="020B0603020202020204" pitchFamily="34" charset="0"/>
              </a:rPr>
              <a:t> en la que se </a:t>
            </a:r>
            <a:r>
              <a:rPr lang="es-ES_tradnl" altLang="es-ES" sz="2200" b="1" dirty="0">
                <a:latin typeface="Trebuchet MS" panose="020B0603020202020204" pitchFamily="34" charset="0"/>
              </a:rPr>
              <a:t>paga</a:t>
            </a:r>
            <a:r>
              <a:rPr lang="es-ES_tradnl" altLang="es-ES" sz="2200" dirty="0">
                <a:latin typeface="Trebuchet MS" panose="020B0603020202020204" pitchFamily="34" charset="0"/>
              </a:rPr>
              <a:t>.</a:t>
            </a:r>
          </a:p>
          <a:p>
            <a:pPr lvl="1" algn="just"/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endParaRPr lang="es-ES_tradnl" altLang="es-ES" sz="2400" dirty="0">
              <a:solidFill>
                <a:srgbClr val="000066"/>
              </a:solidFill>
              <a:latin typeface="Gill Sans MT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611560" y="2860898"/>
            <a:ext cx="8532440" cy="2800350"/>
            <a:chOff x="611560" y="2420888"/>
            <a:chExt cx="8532440" cy="2800350"/>
          </a:xfrm>
        </p:grpSpPr>
        <p:grpSp>
          <p:nvGrpSpPr>
            <p:cNvPr id="9" name="Grupo 8"/>
            <p:cNvGrpSpPr/>
            <p:nvPr/>
          </p:nvGrpSpPr>
          <p:grpSpPr>
            <a:xfrm>
              <a:off x="611560" y="2420888"/>
              <a:ext cx="8532440" cy="2800350"/>
              <a:chOff x="611560" y="2420888"/>
              <a:chExt cx="8532440" cy="2800350"/>
            </a:xfrm>
          </p:grpSpPr>
          <p:graphicFrame>
            <p:nvGraphicFramePr>
              <p:cNvPr id="7" name="Objeto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2819941"/>
                  </p:ext>
                </p:extLst>
              </p:nvPr>
            </p:nvGraphicFramePr>
            <p:xfrm>
              <a:off x="611560" y="2420888"/>
              <a:ext cx="2886075" cy="2800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Imagen de mapa de bits" r:id="rId3" imgW="2886120" imgH="2800440" progId="Paint.Picture">
                      <p:embed/>
                    </p:oleObj>
                  </mc:Choice>
                  <mc:Fallback>
                    <p:oleObj name="Imagen de mapa de bits" r:id="rId3" imgW="2886120" imgH="2800440" progId="Paint.Picture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11560" y="2420888"/>
                            <a:ext cx="2886075" cy="28003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26357" y="2420888"/>
                <a:ext cx="5617643" cy="2800350"/>
              </a:xfrm>
              <a:prstGeom prst="rect">
                <a:avLst/>
              </a:prstGeom>
            </p:spPr>
          </p:pic>
        </p:grpSp>
        <p:sp>
          <p:nvSpPr>
            <p:cNvPr id="12" name="Flecha derecha 11"/>
            <p:cNvSpPr/>
            <p:nvPr/>
          </p:nvSpPr>
          <p:spPr>
            <a:xfrm>
              <a:off x="4569726" y="3132257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Flecha derecha 12"/>
            <p:cNvSpPr/>
            <p:nvPr/>
          </p:nvSpPr>
          <p:spPr>
            <a:xfrm>
              <a:off x="4572000" y="3420289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Flecha derecha 13"/>
            <p:cNvSpPr/>
            <p:nvPr/>
          </p:nvSpPr>
          <p:spPr>
            <a:xfrm>
              <a:off x="4572000" y="3717032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Flecha derecha 14"/>
            <p:cNvSpPr/>
            <p:nvPr/>
          </p:nvSpPr>
          <p:spPr>
            <a:xfrm>
              <a:off x="4572000" y="4005064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Flecha derecha 15"/>
            <p:cNvSpPr/>
            <p:nvPr/>
          </p:nvSpPr>
          <p:spPr>
            <a:xfrm>
              <a:off x="4572000" y="4356393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Flecha derecha 16"/>
            <p:cNvSpPr/>
            <p:nvPr/>
          </p:nvSpPr>
          <p:spPr>
            <a:xfrm>
              <a:off x="4572000" y="4644425"/>
              <a:ext cx="360040" cy="1527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7236296" y="3068960"/>
              <a:ext cx="1656184" cy="1800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68593B0-CD91-4F80-9E31-7E339BDEAB1F}"/>
              </a:ext>
            </a:extLst>
          </p:cNvPr>
          <p:cNvSpPr txBox="1"/>
          <p:nvPr/>
        </p:nvSpPr>
        <p:spPr>
          <a:xfrm>
            <a:off x="1043608" y="101096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4000" b="1" dirty="0">
                <a:latin typeface="Trebuchet MS" panose="020B0603020202020204" pitchFamily="34" charset="0"/>
              </a:rPr>
              <a:t>Actualización de Anualidades</a:t>
            </a:r>
          </a:p>
        </p:txBody>
      </p:sp>
    </p:spTree>
    <p:extLst>
      <p:ext uri="{BB962C8B-B14F-4D97-AF65-F5344CB8AC3E}">
        <p14:creationId xmlns:p14="http://schemas.microsoft.com/office/powerpoint/2010/main" val="89118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15810" y="1389404"/>
            <a:ext cx="8402053" cy="4536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lvl="2" algn="just"/>
            <a:endParaRPr lang="es-ES_tradnl" sz="1700" i="1" dirty="0">
              <a:solidFill>
                <a:schemeClr val="tx2">
                  <a:lumMod val="50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375927" y="2648381"/>
            <a:ext cx="2205279" cy="7223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Modificación Sustancial</a:t>
            </a:r>
            <a:endParaRPr lang="es-ES_tradn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869238" y="2636912"/>
            <a:ext cx="1951234" cy="756251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Modificación </a:t>
            </a:r>
            <a:r>
              <a:rPr lang="es-ES_tradn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Sustancial</a:t>
            </a:r>
            <a:endParaRPr lang="es-ES_tradn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55976" y="3460778"/>
            <a:ext cx="2225230" cy="2920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_tradnl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Aprueba: </a:t>
            </a:r>
            <a:r>
              <a:rPr lang="es-ES_trad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Comité de Gestión a propuesta de la Autoridad de Gestión.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_tradnl" dirty="0">
                <a:ea typeface="Calibri" panose="020F0502020204030204" pitchFamily="34" charset="0"/>
                <a:cs typeface="Times New Roman" panose="02020603050405020304" pitchFamily="18" charset="0"/>
              </a:rPr>
              <a:t>Podría dar lugar a la firma de una </a:t>
            </a:r>
            <a:r>
              <a:rPr lang="es-ES_tradnl" b="1" dirty="0">
                <a:ea typeface="Calibri" panose="020F0502020204030204" pitchFamily="34" charset="0"/>
                <a:cs typeface="Times New Roman" panose="02020603050405020304" pitchFamily="18" charset="0"/>
              </a:rPr>
              <a:t>Adenda al Acuerdo AG-BP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_tradn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6895485" y="3504894"/>
            <a:ext cx="1948625" cy="287643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ea typeface="Calibri" panose="020F0502020204030204" pitchFamily="34" charset="0"/>
                <a:cs typeface="Times New Roman" panose="02020603050405020304" pitchFamily="18" charset="0"/>
              </a:rPr>
              <a:t>Aprueba</a:t>
            </a:r>
            <a:r>
              <a:rPr lang="es-ES_tradnl" dirty="0">
                <a:ea typeface="Calibri" panose="020F0502020204030204" pitchFamily="34" charset="0"/>
                <a:cs typeface="Times New Roman" panose="02020603050405020304" pitchFamily="18" charset="0"/>
              </a:rPr>
              <a:t>: Autoridad de Gestión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_tradnl" dirty="0"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_tradnl" b="1" dirty="0">
                <a:ea typeface="Calibri" panose="020F0502020204030204" pitchFamily="34" charset="0"/>
                <a:cs typeface="Times New Roman" panose="02020603050405020304" pitchFamily="18" charset="0"/>
              </a:rPr>
              <a:t>ningún caso </a:t>
            </a:r>
            <a:r>
              <a:rPr lang="es-ES_tradnl" dirty="0">
                <a:ea typeface="Calibri" panose="020F0502020204030204" pitchFamily="34" charset="0"/>
                <a:cs typeface="Times New Roman" panose="02020603050405020304" pitchFamily="18" charset="0"/>
              </a:rPr>
              <a:t>supondrá nueva </a:t>
            </a:r>
            <a:r>
              <a:rPr lang="es-ES_tradnl" b="1" dirty="0">
                <a:ea typeface="Calibri" panose="020F0502020204030204" pitchFamily="34" charset="0"/>
                <a:cs typeface="Times New Roman" panose="02020603050405020304" pitchFamily="18" charset="0"/>
              </a:rPr>
              <a:t>Adenda al Acuerdo AG-BP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547664" y="90000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600" b="1" dirty="0">
                <a:latin typeface="Trebuchet MS" panose="020B0603020202020204" pitchFamily="34" charset="0"/>
              </a:rPr>
              <a:t>Modificaciones al proyecto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584388" y="1755740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altLang="es-ES" sz="2200" b="1" dirty="0">
                <a:latin typeface="Trebuchet MS" panose="020B0603020202020204" pitchFamily="34" charset="0"/>
              </a:rPr>
              <a:t> Se podrán presentar un </a:t>
            </a:r>
            <a:r>
              <a:rPr lang="es-ES_tradnl" altLang="es-ES" sz="2200" b="1" dirty="0">
                <a:solidFill>
                  <a:srgbClr val="0000CC"/>
                </a:solidFill>
                <a:latin typeface="Trebuchet MS" panose="020B0603020202020204" pitchFamily="34" charset="0"/>
              </a:rPr>
              <a:t>máximo de 2 modificaciones</a:t>
            </a:r>
            <a:r>
              <a:rPr lang="es-ES_tradnl" altLang="es-ES" sz="2200" b="1" dirty="0">
                <a:latin typeface="Trebuchet MS" panose="020B0603020202020204" pitchFamily="34" charset="0"/>
              </a:rPr>
              <a:t> durante toda la vida del proyecto.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3894583"/>
            <a:ext cx="3790177" cy="2031325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_tradnl" b="1" dirty="0">
                <a:latin typeface="Trebuchet MS" panose="020B0603020202020204" pitchFamily="34" charset="0"/>
              </a:rPr>
              <a:t>Sustancial + Sustancial</a:t>
            </a:r>
          </a:p>
          <a:p>
            <a:endParaRPr lang="es-ES_tradnl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No Sustancial </a:t>
            </a:r>
            <a:r>
              <a:rPr lang="es-ES_tradnl" b="1" dirty="0">
                <a:latin typeface="Trebuchet MS" panose="020B0603020202020204" pitchFamily="34" charset="0"/>
              </a:rPr>
              <a:t>+ Sustancial</a:t>
            </a:r>
          </a:p>
          <a:p>
            <a:endParaRPr lang="es-ES_tradnl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_tradnl" b="1" dirty="0">
                <a:latin typeface="Trebuchet MS" panose="020B0603020202020204" pitchFamily="34" charset="0"/>
              </a:rPr>
              <a:t>Sustancial </a:t>
            </a:r>
            <a:r>
              <a:rPr lang="es-ES_tradnl" b="1" dirty="0"/>
              <a:t>+ 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No Sustancial</a:t>
            </a:r>
          </a:p>
          <a:p>
            <a:endParaRPr lang="es-ES_tradnl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No Sustancial </a:t>
            </a:r>
            <a:r>
              <a:rPr lang="es-ES_tradnl" b="1" dirty="0">
                <a:latin typeface="Trebuchet MS" panose="020B0603020202020204" pitchFamily="34" charset="0"/>
              </a:rPr>
              <a:t>+ 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No Sustancial</a:t>
            </a:r>
            <a:endParaRPr lang="es-ES" b="1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3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415810" y="1389404"/>
            <a:ext cx="8402053" cy="41278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lvl="1" algn="just">
              <a:buFont typeface="Wingdings" pitchFamily="2" charset="2"/>
              <a:buChar char="q"/>
            </a:pPr>
            <a:endParaRPr lang="en-GB" altLang="es-ES" sz="2400" dirty="0">
              <a:solidFill>
                <a:srgbClr val="000066"/>
              </a:solidFill>
              <a:latin typeface="Gill Sans MT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17845" y="2004147"/>
            <a:ext cx="79438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200" b="1" dirty="0">
                <a:latin typeface="Trebuchet MS" panose="020B0603020202020204" pitchFamily="34" charset="0"/>
              </a:rPr>
              <a:t> Presentada con al menos con </a:t>
            </a:r>
            <a:r>
              <a:rPr lang="es-ES_tradnl" sz="2400" b="1" dirty="0">
                <a:solidFill>
                  <a:srgbClr val="0000CC"/>
                </a:solidFill>
                <a:latin typeface="Trebuchet MS" panose="020B0603020202020204" pitchFamily="34" charset="0"/>
              </a:rPr>
              <a:t>6 meses </a:t>
            </a:r>
            <a:r>
              <a:rPr lang="es-ES_tradnl" sz="2200" b="1" dirty="0">
                <a:latin typeface="Trebuchet MS" panose="020B0603020202020204" pitchFamily="34" charset="0"/>
              </a:rPr>
              <a:t>de antelación respecto a la fecha de finalización aprobada.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73033" y="3037011"/>
            <a:ext cx="7965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 algn="just">
              <a:buFont typeface="Wingdings" panose="05000000000000000000" pitchFamily="2" charset="2"/>
              <a:buChar char="q"/>
              <a:defRPr sz="2400">
                <a:solidFill>
                  <a:srgbClr val="000066"/>
                </a:solidFill>
                <a:latin typeface="Gill Sans MT" pitchFamily="34" charset="0"/>
              </a:defRPr>
            </a:lvl1pPr>
          </a:lstStyle>
          <a:p>
            <a:pPr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chemeClr val="tx1"/>
                </a:solidFill>
                <a:latin typeface="Trebuchet MS" panose="020B0603020202020204" pitchFamily="34" charset="0"/>
              </a:rPr>
              <a:t>La </a:t>
            </a:r>
            <a:r>
              <a:rPr lang="es-ES_tradnl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fecha de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inicio de la elegibilidad</a:t>
            </a:r>
            <a:r>
              <a:rPr lang="es-ES_tradnl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de los gastos es la fecha de presentación de la solicitud</a:t>
            </a:r>
            <a:r>
              <a:rPr lang="es-ES_tradnl" sz="200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es-ES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08107" y="3986057"/>
            <a:ext cx="796336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 algn="just">
              <a:buFont typeface="Wingdings" panose="05000000000000000000" pitchFamily="2" charset="2"/>
              <a:buChar char="q"/>
              <a:defRPr sz="2400">
                <a:solidFill>
                  <a:srgbClr val="000066"/>
                </a:solidFill>
                <a:latin typeface="Gill Sans MT" pitchFamily="34" charset="0"/>
              </a:defRPr>
            </a:lvl1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La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diferencia</a:t>
            </a:r>
            <a:r>
              <a:rPr lang="es-ES_tradnl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entre el primer presupuesto de la operación (total de cada Actividad, cada Categoría de Gasto y cada Anualidad) con respecto al presentado en la ultima modificación no puede superar el 50%.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s-ES_tradnl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_tradnl" altLang="es-E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s-ES_tradnl" altLang="es-ES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A partir </a:t>
            </a:r>
            <a:r>
              <a:rPr lang="es-ES_tradnl" altLang="es-ES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del 01/02/2020, previsiblemente a través de Coopera 2020.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9417FD1-5A1A-41F0-BADE-230699F7B1A1}"/>
              </a:ext>
            </a:extLst>
          </p:cNvPr>
          <p:cNvSpPr txBox="1"/>
          <p:nvPr/>
        </p:nvSpPr>
        <p:spPr>
          <a:xfrm>
            <a:off x="1475656" y="98246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s-ES" sz="3600" b="1" dirty="0">
                <a:latin typeface="Trebuchet MS" panose="020B0603020202020204" pitchFamily="34" charset="0"/>
              </a:rPr>
              <a:t>Modificaciones al proyecto</a:t>
            </a:r>
          </a:p>
        </p:txBody>
      </p:sp>
    </p:spTree>
    <p:extLst>
      <p:ext uri="{BB962C8B-B14F-4D97-AF65-F5344CB8AC3E}">
        <p14:creationId xmlns:p14="http://schemas.microsoft.com/office/powerpoint/2010/main" val="84264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899443"/>
            <a:ext cx="7560840" cy="5795814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539552" y="5589240"/>
            <a:ext cx="5472608" cy="13681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93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03443"/>
            <a:ext cx="8136904" cy="5444887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179512" y="5440355"/>
            <a:ext cx="4256351" cy="136815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67389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4543</TotalTime>
  <Words>645</Words>
  <Application>Microsoft Office PowerPoint</Application>
  <PresentationFormat>Presentación en pantalla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Montserrat script=latin rev=2</vt:lpstr>
      <vt:lpstr>Trebuchet MS</vt:lpstr>
      <vt:lpstr>Wingdings</vt:lpstr>
      <vt:lpstr>Diseño personalizado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CREATIVA machine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Obligaciones del BP</dc:title>
  <dc:creator>SC POCTEP 2014-2020</dc:creator>
  <cp:lastModifiedBy>Comun</cp:lastModifiedBy>
  <cp:revision>578</cp:revision>
  <cp:lastPrinted>2019-12-11T08:15:15Z</cp:lastPrinted>
  <dcterms:created xsi:type="dcterms:W3CDTF">2008-01-25T20:43:55Z</dcterms:created>
  <dcterms:modified xsi:type="dcterms:W3CDTF">2019-12-16T09:44:59Z</dcterms:modified>
</cp:coreProperties>
</file>