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8" r:id="rId2"/>
    <p:sldId id="329" r:id="rId3"/>
    <p:sldId id="330" r:id="rId4"/>
    <p:sldId id="331" r:id="rId5"/>
    <p:sldId id="332" r:id="rId6"/>
    <p:sldId id="301" r:id="rId7"/>
    <p:sldId id="302" r:id="rId8"/>
    <p:sldId id="303" r:id="rId9"/>
    <p:sldId id="294" r:id="rId10"/>
    <p:sldId id="300" r:id="rId11"/>
    <p:sldId id="333" r:id="rId12"/>
    <p:sldId id="334" r:id="rId13"/>
    <p:sldId id="335" r:id="rId14"/>
  </p:sldIdLst>
  <p:sldSz cx="9144000" cy="6858000" type="screen4x3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B61"/>
    <a:srgbClr val="FF9966"/>
    <a:srgbClr val="0000FF"/>
    <a:srgbClr val="00A249"/>
    <a:srgbClr val="93FFC4"/>
    <a:srgbClr val="84B4E0"/>
    <a:srgbClr val="FF505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B16E7-2BEB-4D0D-AC0D-77A99D07252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985B6-2EC8-49BC-A469-E6525FB0EB3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868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4EDC0-A1C1-4F82-8896-2B4A8C8DF2BA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9650B-6A75-4B07-BCB7-A198A4C575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46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510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094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040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738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562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73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934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139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92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680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184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355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9650B-6A75-4B07-BCB7-A198A4C575A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69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96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80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720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64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44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63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5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81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98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16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2F06-5538-4C36-B3DC-81C1B58FAAFB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5070-85DF-4EF3-A2D5-ED3F046D416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Freeform 6"/>
          <p:cNvSpPr/>
          <p:nvPr userDrawn="1"/>
        </p:nvSpPr>
        <p:spPr>
          <a:xfrm>
            <a:off x="-9360" y="-7200"/>
            <a:ext cx="9162720" cy="1041119"/>
          </a:xfrm>
          <a:custGeom>
            <a:avLst/>
            <a:gdLst>
              <a:gd name="f0" fmla="val 0"/>
              <a:gd name="f1" fmla="val 5772"/>
              <a:gd name="f2" fmla="val 656"/>
              <a:gd name="f3" fmla="val 6"/>
              <a:gd name="f4" fmla="val 2"/>
              <a:gd name="f5" fmla="val 2542"/>
              <a:gd name="f6" fmla="val 2746"/>
              <a:gd name="f7" fmla="val 101"/>
              <a:gd name="f8" fmla="val 3828"/>
              <a:gd name="f9" fmla="val 367"/>
              <a:gd name="f10" fmla="val 4374"/>
              <a:gd name="f11" fmla="val 4920"/>
              <a:gd name="f12" fmla="val 5526"/>
              <a:gd name="f13" fmla="val 152"/>
              <a:gd name="f14" fmla="val 5766"/>
              <a:gd name="f15" fmla="val 55"/>
              <a:gd name="f16" fmla="val 213"/>
              <a:gd name="f17" fmla="val 5670"/>
              <a:gd name="f18" fmla="val 257"/>
              <a:gd name="f19" fmla="val 5016"/>
              <a:gd name="f20" fmla="val 441"/>
              <a:gd name="f21" fmla="val 4302"/>
              <a:gd name="f22" fmla="val 439"/>
              <a:gd name="f23" fmla="val 3588"/>
              <a:gd name="f24" fmla="val 437"/>
              <a:gd name="f25" fmla="val 2205"/>
              <a:gd name="f26" fmla="val 165"/>
              <a:gd name="f27" fmla="val 1488"/>
              <a:gd name="f28" fmla="val 201"/>
              <a:gd name="f29" fmla="val 750"/>
              <a:gd name="f30" fmla="val 209"/>
              <a:gd name="f31" fmla="val 270"/>
              <a:gd name="f32" fmla="val 48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5772" h="656">
                <a:moveTo>
                  <a:pt x="f3" y="f4"/>
                </a:moveTo>
                <a:lnTo>
                  <a:pt x="f5" y="f0"/>
                </a:lnTo>
                <a:cubicBezTo>
                  <a:pt x="f6" y="f7"/>
                  <a:pt x="f8" y="f9"/>
                  <a:pt x="f10" y="f9"/>
                </a:cubicBezTo>
                <a:cubicBezTo>
                  <a:pt x="f11" y="f9"/>
                  <a:pt x="f12" y="f13"/>
                  <a:pt x="f14" y="f15"/>
                </a:cubicBezTo>
                <a:lnTo>
                  <a:pt x="f1" y="f16"/>
                </a:lnTo>
                <a:cubicBezTo>
                  <a:pt x="f17" y="f18"/>
                  <a:pt x="f19" y="f20"/>
                  <a:pt x="f21" y="f22"/>
                </a:cubicBezTo>
                <a:cubicBezTo>
                  <a:pt x="f23" y="f24"/>
                  <a:pt x="f25" y="f26"/>
                  <a:pt x="f27" y="f28"/>
                </a:cubicBezTo>
                <a:cubicBezTo>
                  <a:pt x="f29" y="f30"/>
                  <a:pt x="f31" y="f32"/>
                  <a:pt x="f0" y="f2"/>
                </a:cubicBezTo>
                <a:lnTo>
                  <a:pt x="f3" y="f4"/>
                </a:lnTo>
                <a:close/>
              </a:path>
            </a:pathLst>
          </a:cu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8" name="Group 1"/>
          <p:cNvGrpSpPr/>
          <p:nvPr userDrawn="1"/>
        </p:nvGrpSpPr>
        <p:grpSpPr>
          <a:xfrm>
            <a:off x="-24502" y="199916"/>
            <a:ext cx="9185712" cy="648720"/>
            <a:chOff x="-49903" y="640196"/>
            <a:chExt cx="9185712" cy="648720"/>
          </a:xfrm>
        </p:grpSpPr>
        <p:sp>
          <p:nvSpPr>
            <p:cNvPr id="9" name="Freeform 11"/>
            <p:cNvSpPr/>
            <p:nvPr/>
          </p:nvSpPr>
          <p:spPr>
            <a:xfrm rot="164400">
              <a:off x="-49903" y="640196"/>
              <a:ext cx="9162720" cy="648720"/>
            </a:xfrm>
            <a:custGeom>
              <a:avLst/>
              <a:gdLst>
                <a:gd name="f0" fmla="val 0"/>
                <a:gd name="f1" fmla="val 5772"/>
                <a:gd name="f2" fmla="val 1055"/>
                <a:gd name="f3" fmla="val 966"/>
                <a:gd name="f4" fmla="val 282"/>
                <a:gd name="f5" fmla="val 738"/>
                <a:gd name="f6" fmla="val 923"/>
                <a:gd name="f7" fmla="val 275"/>
                <a:gd name="f8" fmla="val 1608"/>
                <a:gd name="f9" fmla="val 2293"/>
                <a:gd name="f10" fmla="val 289"/>
                <a:gd name="f11" fmla="val 3416"/>
                <a:gd name="f12" fmla="val 4110"/>
                <a:gd name="f13" fmla="val 1008"/>
                <a:gd name="f14" fmla="val 4804"/>
                <a:gd name="f15" fmla="val 961"/>
                <a:gd name="f16" fmla="val 5426"/>
                <a:gd name="f17" fmla="val 21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72" h="1055">
                  <a:moveTo>
                    <a:pt x="f0" y="f3"/>
                  </a:moveTo>
                  <a:cubicBezTo>
                    <a:pt x="f4" y="f5"/>
                    <a:pt x="f6" y="f7"/>
                    <a:pt x="f8" y="f4"/>
                  </a:cubicBezTo>
                  <a:cubicBezTo>
                    <a:pt x="f9" y="f10"/>
                    <a:pt x="f11" y="f2"/>
                    <a:pt x="f12" y="f13"/>
                  </a:cubicBezTo>
                  <a:cubicBezTo>
                    <a:pt x="f14" y="f15"/>
                    <a:pt x="f16" y="f17"/>
                    <a:pt x="f1" y="f0"/>
                  </a:cubicBezTo>
                </a:path>
              </a:pathLst>
            </a:custGeom>
            <a:noFill/>
            <a:ln w="10800">
              <a:solidFill>
                <a:srgbClr val="008ABF">
                  <a:alpha val="56000"/>
                </a:srgbClr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s-E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12"/>
            <p:cNvSpPr/>
            <p:nvPr/>
          </p:nvSpPr>
          <p:spPr>
            <a:xfrm rot="164400">
              <a:off x="-39511" y="714365"/>
              <a:ext cx="9175320" cy="529920"/>
            </a:xfrm>
            <a:custGeom>
              <a:avLst/>
              <a:gdLst>
                <a:gd name="f0" fmla="val 0"/>
                <a:gd name="f1" fmla="val 5766"/>
                <a:gd name="f2" fmla="val 854"/>
                <a:gd name="f3" fmla="val 732"/>
                <a:gd name="f4" fmla="val 273"/>
                <a:gd name="f5" fmla="val 647"/>
                <a:gd name="f6" fmla="val 951"/>
                <a:gd name="f7" fmla="val 214"/>
                <a:gd name="f8" fmla="val 1638"/>
                <a:gd name="f9" fmla="val 228"/>
                <a:gd name="f10" fmla="val 2325"/>
                <a:gd name="f11" fmla="val 242"/>
                <a:gd name="f12" fmla="val 3434"/>
                <a:gd name="f13" fmla="val 4122"/>
                <a:gd name="f14" fmla="val 816"/>
                <a:gd name="f15" fmla="val 4810"/>
                <a:gd name="f16" fmla="val 778"/>
                <a:gd name="f17" fmla="val 5424"/>
                <a:gd name="f18" fmla="val 17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66" h="854">
                  <a:moveTo>
                    <a:pt x="f0" y="f3"/>
                  </a:moveTo>
                  <a:cubicBezTo>
                    <a:pt x="f4" y="f5"/>
                    <a:pt x="f6" y="f7"/>
                    <a:pt x="f8" y="f9"/>
                  </a:cubicBezTo>
                  <a:cubicBezTo>
                    <a:pt x="f10" y="f11"/>
                    <a:pt x="f12" y="f2"/>
                    <a:pt x="f13" y="f14"/>
                  </a:cubicBezTo>
                  <a:cubicBezTo>
                    <a:pt x="f15" y="f16"/>
                    <a:pt x="f17" y="f18"/>
                    <a:pt x="f1" y="f0"/>
                  </a:cubicBezTo>
                </a:path>
              </a:pathLst>
            </a:custGeom>
            <a:noFill/>
            <a:ln w="9360">
              <a:solidFill>
                <a:srgbClr val="009DD9">
                  <a:alpha val="56000"/>
                </a:srgbClr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s-ES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615" y="-6631"/>
            <a:ext cx="2409022" cy="909606"/>
          </a:xfrm>
          <a:prstGeom prst="rect">
            <a:avLst/>
          </a:prstGeom>
        </p:spPr>
      </p:pic>
      <p:pic>
        <p:nvPicPr>
          <p:cNvPr id="14" name="Imagen 13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" y="55080"/>
            <a:ext cx="3075411" cy="57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3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 txBox="1">
            <a:spLocks noGrp="1"/>
          </p:cNvSpPr>
          <p:nvPr>
            <p:ph type="title"/>
          </p:nvPr>
        </p:nvSpPr>
        <p:spPr>
          <a:xfrm>
            <a:off x="640842" y="1876934"/>
            <a:ext cx="7886700" cy="867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en la presentación de gastos</a:t>
            </a: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</a:t>
            </a:r>
            <a:r>
              <a:rPr lang="es-ES" sz="2800" b="1" dirty="0" smtClean="0">
                <a:solidFill>
                  <a:srgbClr val="0000FF"/>
                </a:solidFill>
              </a:rPr>
              <a:t>2007-2013 y recomendaciones</a:t>
            </a:r>
            <a:endParaRPr lang="es-ES" sz="2800" b="1" dirty="0">
              <a:solidFill>
                <a:srgbClr val="0000FF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0" r="23009"/>
          <a:stretch/>
        </p:blipFill>
        <p:spPr>
          <a:xfrm>
            <a:off x="3304031" y="3741161"/>
            <a:ext cx="2133600" cy="19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6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98006" y="3037328"/>
            <a:ext cx="78062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000" i="1" dirty="0">
                <a:solidFill>
                  <a:srgbClr val="0000FF"/>
                </a:solidFill>
              </a:rPr>
              <a:t>Equipamiento</a:t>
            </a:r>
            <a:r>
              <a:rPr lang="es-ES" sz="2200" i="1" dirty="0">
                <a:solidFill>
                  <a:srgbClr val="0000FF"/>
                </a:solidFill>
              </a:rPr>
              <a:t> 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No está clara la relación de los equipos adquiridos con los objetivos del proyecto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prstClr val="black"/>
                </a:solidFill>
              </a:rPr>
              <a:t>Incumplimiento </a:t>
            </a:r>
            <a:r>
              <a:rPr lang="es-ES" sz="2000" dirty="0">
                <a:solidFill>
                  <a:prstClr val="black"/>
                </a:solidFill>
              </a:rPr>
              <a:t>de la normativa de contratación aplicable</a:t>
            </a:r>
          </a:p>
          <a:p>
            <a:pPr marL="177800">
              <a:spcBef>
                <a:spcPts val="600"/>
              </a:spcBef>
              <a:spcAft>
                <a:spcPts val="600"/>
              </a:spcAft>
            </a:pPr>
            <a:endParaRPr lang="es-ES" sz="2000" dirty="0">
              <a:solidFill>
                <a:prstClr val="black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199" y="5467100"/>
            <a:ext cx="1497075" cy="1293331"/>
          </a:xfrm>
          <a:prstGeom prst="rect">
            <a:avLst/>
          </a:prstGeom>
        </p:spPr>
      </p:pic>
      <p:sp>
        <p:nvSpPr>
          <p:cNvPr id="5" name="Título 2"/>
          <p:cNvSpPr txBox="1">
            <a:spLocks noGrp="1"/>
          </p:cNvSpPr>
          <p:nvPr>
            <p:ph type="title"/>
          </p:nvPr>
        </p:nvSpPr>
        <p:spPr>
          <a:xfrm>
            <a:off x="565743" y="1229166"/>
            <a:ext cx="7886700" cy="1325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en la presentación de gastos</a:t>
            </a: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2007-2013</a:t>
            </a:r>
          </a:p>
        </p:txBody>
      </p:sp>
    </p:spTree>
    <p:extLst>
      <p:ext uri="{BB962C8B-B14F-4D97-AF65-F5344CB8AC3E}">
        <p14:creationId xmlns:p14="http://schemas.microsoft.com/office/powerpoint/2010/main" val="353652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49358" y="2617396"/>
            <a:ext cx="73146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  <a:p>
            <a:r>
              <a:rPr lang="es-ES" dirty="0"/>
              <a:t>Dependiendo del estado del gasto, se hablará de:</a:t>
            </a:r>
          </a:p>
          <a:p>
            <a:pPr marL="285750" indent="-285750" algn="just">
              <a:buFontTx/>
              <a:buChar char="-"/>
            </a:pPr>
            <a:r>
              <a:rPr lang="es-ES" b="1" dirty="0"/>
              <a:t>Gasto rechazado</a:t>
            </a:r>
            <a:r>
              <a:rPr lang="es-ES" dirty="0"/>
              <a:t>: Gasto no subvencionable detectado cuando aún no ha sido declarado a la Comisión Europea.</a:t>
            </a:r>
          </a:p>
          <a:p>
            <a:pPr marL="271463" algn="just"/>
            <a:r>
              <a:rPr lang="es-ES" dirty="0"/>
              <a:t>No procede recuperación del FEDER. En este caso, el gasto simplemente se excluye de la siguiente fase del circuito financiero.</a:t>
            </a:r>
          </a:p>
          <a:p>
            <a:pPr marL="271463"/>
            <a:endParaRPr lang="es-ES" dirty="0"/>
          </a:p>
          <a:p>
            <a:pPr marL="285750" indent="-285750">
              <a:buFontTx/>
              <a:buChar char="-"/>
            </a:pPr>
            <a:r>
              <a:rPr lang="es-ES" b="1" dirty="0">
                <a:solidFill>
                  <a:srgbClr val="FF0000"/>
                </a:solidFill>
              </a:rPr>
              <a:t>Gasto irregular</a:t>
            </a:r>
            <a:r>
              <a:rPr lang="es-ES" dirty="0">
                <a:solidFill>
                  <a:srgbClr val="FF0000"/>
                </a:solidFill>
              </a:rPr>
              <a:t>: </a:t>
            </a:r>
            <a:r>
              <a:rPr lang="es-ES" dirty="0"/>
              <a:t>Si el gasto ha sido ya declarado a la Comisión Europea.</a:t>
            </a:r>
          </a:p>
          <a:p>
            <a:pPr marL="271463"/>
            <a:r>
              <a:rPr lang="es-ES" dirty="0"/>
              <a:t>En este caso, es necesario recuperar el FEDER percibido indebidamente. </a:t>
            </a:r>
          </a:p>
          <a:p>
            <a:pPr marL="271463">
              <a:buFontTx/>
              <a:buChar char="-"/>
            </a:pP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48973" y="1715158"/>
            <a:ext cx="6109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Gastos no </a:t>
            </a:r>
            <a:r>
              <a:rPr lang="es-ES" b="1" dirty="0" smtClean="0"/>
              <a:t>subvencionables: Gastos </a:t>
            </a:r>
            <a:r>
              <a:rPr lang="es-ES" b="1" dirty="0"/>
              <a:t>rechazados y gastos </a:t>
            </a:r>
            <a:endParaRPr lang="es-ES" b="1" dirty="0" smtClean="0"/>
          </a:p>
          <a:p>
            <a:pPr algn="just"/>
            <a:r>
              <a:rPr lang="es-ES" b="1" dirty="0" smtClean="0"/>
              <a:t>irregulares</a:t>
            </a:r>
            <a:r>
              <a:rPr lang="es-ES" b="1" dirty="0"/>
              <a:t>. </a:t>
            </a:r>
            <a:endParaRPr lang="es-ES" b="1" dirty="0" smtClean="0"/>
          </a:p>
          <a:p>
            <a:pPr algn="just"/>
            <a:r>
              <a:rPr lang="es-ES" b="1" dirty="0" smtClean="0"/>
              <a:t>Sistema </a:t>
            </a:r>
            <a:r>
              <a:rPr lang="es-ES" b="1" dirty="0"/>
              <a:t>de recuperación del FEDER percibido </a:t>
            </a:r>
            <a:r>
              <a:rPr lang="es-ES" b="1" dirty="0" smtClean="0"/>
              <a:t>indebidamente</a:t>
            </a:r>
            <a:r>
              <a:rPr lang="es-ES" b="1" dirty="0"/>
              <a:t>.</a:t>
            </a: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2619632" y="1088240"/>
            <a:ext cx="2826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Gastos no subvencionables: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2007089" y="1124700"/>
            <a:ext cx="4599205" cy="4616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Gastos no subvencionables (I)</a:t>
            </a:r>
          </a:p>
        </p:txBody>
      </p:sp>
      <p:pic>
        <p:nvPicPr>
          <p:cNvPr id="1026" name="Imagen 3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250" y="1362435"/>
            <a:ext cx="1628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824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2841" y="1666769"/>
            <a:ext cx="76838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Tratamiento de gastos irregulares</a:t>
            </a:r>
          </a:p>
          <a:p>
            <a:r>
              <a:rPr lang="es-ES" dirty="0"/>
              <a:t>Previamente y, en todo caso, debe procederse a una </a:t>
            </a:r>
            <a:r>
              <a:rPr lang="es-ES" b="1" dirty="0"/>
              <a:t>descertificación del gasto</a:t>
            </a:r>
            <a:r>
              <a:rPr lang="es-ES" dirty="0"/>
              <a:t> a través de una declaración negativa.</a:t>
            </a:r>
          </a:p>
          <a:p>
            <a:endParaRPr lang="es-ES" dirty="0"/>
          </a:p>
          <a:p>
            <a:r>
              <a:rPr lang="es-ES" dirty="0"/>
              <a:t>Posteriormente, </a:t>
            </a:r>
          </a:p>
          <a:p>
            <a:pPr marL="285750" indent="-285750">
              <a:buFontTx/>
              <a:buChar char="-"/>
            </a:pPr>
            <a:r>
              <a:rPr lang="es-ES" b="1" dirty="0"/>
              <a:t>Retirada del gasto irregular</a:t>
            </a:r>
            <a:r>
              <a:rPr lang="es-ES" dirty="0"/>
              <a:t>. El gasto se compensa.</a:t>
            </a:r>
          </a:p>
          <a:p>
            <a:pPr marL="271463"/>
            <a:r>
              <a:rPr lang="es-ES" dirty="0"/>
              <a:t>La declaración negativa se compensa con otra declaración de gasto positiva de igual o mayor importe del mismo beneficiario.</a:t>
            </a:r>
          </a:p>
          <a:p>
            <a:pPr marL="271463"/>
            <a:r>
              <a:rPr lang="es-ES" dirty="0"/>
              <a:t>De esta forma, el FEDER indebidamente percibido se compensa con un importe FEDER positivo.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b="1" dirty="0"/>
              <a:t>Recuperación del gasto irregular</a:t>
            </a:r>
            <a:r>
              <a:rPr lang="es-ES" dirty="0"/>
              <a:t>. Cuando no es posible la retirada del gasto, se reintegra. En este caso, el importe FEDER indebido debe ser reintegrado al programa. </a:t>
            </a:r>
          </a:p>
          <a:p>
            <a:pPr marL="271463" algn="just"/>
            <a:r>
              <a:rPr lang="es-ES" dirty="0"/>
              <a:t>En primera instancia, el Organismo beneficiario debe hacer el reintegro del FEDER de manera voluntaria y, en caso de no hacerlo, será el Estado miembro el responsable de reclamarle dicho reintegro.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07089" y="1124700"/>
            <a:ext cx="4599205" cy="4616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Gastos no subvencionables (II)</a:t>
            </a:r>
          </a:p>
        </p:txBody>
      </p:sp>
    </p:spTree>
    <p:extLst>
      <p:ext uri="{BB962C8B-B14F-4D97-AF65-F5344CB8AC3E}">
        <p14:creationId xmlns:p14="http://schemas.microsoft.com/office/powerpoint/2010/main" val="85725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3547530" y="1904999"/>
            <a:ext cx="5198535" cy="3818465"/>
          </a:xfrm>
          <a:prstGeom prst="roundRect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1 CuadroTexto"/>
          <p:cNvSpPr txBox="1"/>
          <p:nvPr/>
        </p:nvSpPr>
        <p:spPr>
          <a:xfrm>
            <a:off x="3471329" y="1904999"/>
            <a:ext cx="5198535" cy="37856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0000FF"/>
                </a:solidFill>
              </a:rPr>
              <a:t>Las </a:t>
            </a:r>
            <a:r>
              <a:rPr lang="es-ES" sz="4000" dirty="0" smtClean="0">
                <a:solidFill>
                  <a:srgbClr val="0000FF"/>
                </a:solidFill>
              </a:rPr>
              <a:t>correcciones </a:t>
            </a:r>
            <a:r>
              <a:rPr lang="es-ES" sz="4000" dirty="0">
                <a:solidFill>
                  <a:srgbClr val="0000FF"/>
                </a:solidFill>
              </a:rPr>
              <a:t>financieras </a:t>
            </a:r>
            <a:r>
              <a:rPr lang="es-ES" sz="4000" dirty="0" smtClean="0">
                <a:solidFill>
                  <a:srgbClr val="0000FF"/>
                </a:solidFill>
              </a:rPr>
              <a:t>por gastos irregulares originan una pérdida importante </a:t>
            </a:r>
            <a:r>
              <a:rPr lang="es-ES" sz="4000" dirty="0">
                <a:solidFill>
                  <a:srgbClr val="0000FF"/>
                </a:solidFill>
              </a:rPr>
              <a:t>de fondos para los beneficiarios.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40" y="2465917"/>
            <a:ext cx="2181225" cy="2095500"/>
          </a:xfrm>
          <a:prstGeom prst="rect">
            <a:avLst/>
          </a:prstGeom>
        </p:spPr>
      </p:pic>
      <p:sp>
        <p:nvSpPr>
          <p:cNvPr id="5" name="CuadroTexto 3"/>
          <p:cNvSpPr txBox="1"/>
          <p:nvPr/>
        </p:nvSpPr>
        <p:spPr>
          <a:xfrm>
            <a:off x="588106" y="1018779"/>
            <a:ext cx="787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Correcciones Financieras </a:t>
            </a:r>
          </a:p>
        </p:txBody>
      </p:sp>
    </p:spTree>
    <p:extLst>
      <p:ext uri="{BB962C8B-B14F-4D97-AF65-F5344CB8AC3E}">
        <p14:creationId xmlns:p14="http://schemas.microsoft.com/office/powerpoint/2010/main" val="272787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 txBox="1">
            <a:spLocks noGrp="1"/>
          </p:cNvSpPr>
          <p:nvPr>
            <p:ph type="title"/>
          </p:nvPr>
        </p:nvSpPr>
        <p:spPr>
          <a:xfrm>
            <a:off x="591736" y="1037379"/>
            <a:ext cx="7886700" cy="867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</a:t>
            </a:r>
            <a:r>
              <a:rPr lang="es-ES" sz="2800" b="1" dirty="0" smtClean="0">
                <a:solidFill>
                  <a:srgbClr val="0000FF"/>
                </a:solidFill>
              </a:rPr>
              <a:t>en</a:t>
            </a:r>
            <a:endParaRPr lang="es-ES" sz="2800" b="1" dirty="0">
              <a:solidFill>
                <a:srgbClr val="0000FF"/>
              </a:solidFill>
            </a:endParaRP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2007-2013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91736" y="1795242"/>
            <a:ext cx="81810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200" b="1" i="1" dirty="0" smtClean="0">
                <a:solidFill>
                  <a:srgbClr val="F19B61"/>
                </a:solidFill>
              </a:rPr>
              <a:t>Documentación justificativa de los gastos</a:t>
            </a:r>
          </a:p>
          <a:p>
            <a:pPr lvl="0" algn="just" defTabSz="261938"/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No se comprueba el 100%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de las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facturas, comprobantes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de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pago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y demás documentación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justificativa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del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gasto, según el tipo de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gasto</a:t>
            </a:r>
          </a:p>
          <a:p>
            <a:pPr lvl="0" algn="just" defTabSz="261938"/>
            <a:endParaRPr lang="es-ES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defTabSz="363538">
              <a:buFont typeface="Wingdings" panose="05000000000000000000" pitchFamily="2" charset="2"/>
              <a:buChar char="ü"/>
            </a:pPr>
            <a:r>
              <a:rPr lang="es-ES" sz="2000" dirty="0">
                <a:latin typeface="Calibri" panose="020F0502020204030204" pitchFamily="34" charset="0"/>
              </a:rPr>
              <a:t>El Controlador de primer nivel </a:t>
            </a:r>
            <a:r>
              <a:rPr lang="es-ES" sz="2000" dirty="0" smtClean="0">
                <a:latin typeface="Calibri" panose="020F0502020204030204" pitchFamily="34" charset="0"/>
              </a:rPr>
              <a:t>debe </a:t>
            </a:r>
            <a:r>
              <a:rPr lang="es-ES" sz="2000" dirty="0">
                <a:latin typeface="Calibri" panose="020F0502020204030204" pitchFamily="34" charset="0"/>
              </a:rPr>
              <a:t>revisar el 100% de </a:t>
            </a:r>
            <a:r>
              <a:rPr lang="es-ES" sz="2000" dirty="0" smtClean="0">
                <a:latin typeface="Calibri" panose="020F0502020204030204" pitchFamily="34" charset="0"/>
              </a:rPr>
              <a:t>las facturas</a:t>
            </a:r>
            <a:r>
              <a:rPr lang="es-ES" sz="2000" dirty="0">
                <a:latin typeface="Calibri" panose="020F0502020204030204" pitchFamily="34" charset="0"/>
              </a:rPr>
              <a:t>, comprobantes de pago y </a:t>
            </a:r>
            <a:r>
              <a:rPr lang="es-ES" sz="2000" dirty="0" smtClean="0">
                <a:latin typeface="Calibri" panose="020F0502020204030204" pitchFamily="34" charset="0"/>
              </a:rPr>
              <a:t>demás </a:t>
            </a:r>
            <a:r>
              <a:rPr lang="es-ES" sz="2000" dirty="0">
                <a:latin typeface="Calibri" panose="020F0502020204030204" pitchFamily="34" charset="0"/>
              </a:rPr>
              <a:t>documentación justificativa </a:t>
            </a:r>
            <a:r>
              <a:rPr lang="es-ES" sz="2000" dirty="0" smtClean="0">
                <a:latin typeface="Calibri" panose="020F0502020204030204" pitchFamily="34" charset="0"/>
              </a:rPr>
              <a:t>del </a:t>
            </a:r>
            <a:r>
              <a:rPr lang="es-ES" sz="2000" dirty="0">
                <a:latin typeface="Calibri" panose="020F0502020204030204" pitchFamily="34" charset="0"/>
              </a:rPr>
              <a:t>gasto, según su tipología, además </a:t>
            </a:r>
            <a:r>
              <a:rPr lang="es-ES" sz="2000" dirty="0" smtClean="0">
                <a:latin typeface="Calibri" panose="020F0502020204030204" pitchFamily="34" charset="0"/>
              </a:rPr>
              <a:t>de </a:t>
            </a:r>
            <a:r>
              <a:rPr lang="es-ES" sz="2000" dirty="0">
                <a:latin typeface="Calibri" panose="020F0502020204030204" pitchFamily="34" charset="0"/>
              </a:rPr>
              <a:t>toda aquella documentación </a:t>
            </a:r>
          </a:p>
          <a:p>
            <a:pPr marL="271463" defTabSz="363538"/>
            <a:r>
              <a:rPr lang="es-ES" sz="2000" dirty="0">
                <a:latin typeface="Calibri" panose="020F0502020204030204" pitchFamily="34" charset="0"/>
              </a:rPr>
              <a:t>complementaria que considere </a:t>
            </a:r>
            <a:r>
              <a:rPr lang="es-ES" sz="2000" dirty="0" smtClean="0">
                <a:latin typeface="Calibri" panose="020F0502020204030204" pitchFamily="34" charset="0"/>
              </a:rPr>
              <a:t>necesaria</a:t>
            </a:r>
          </a:p>
          <a:p>
            <a:pPr defTabSz="363538"/>
            <a:endParaRPr lang="es-ES" sz="2000" dirty="0">
              <a:latin typeface="Calibri" panose="020F0502020204030204" pitchFamily="34" charset="0"/>
            </a:endParaRPr>
          </a:p>
          <a:p>
            <a:pPr marL="285750" indent="-285750" defTabSz="363538">
              <a:buFont typeface="Wingdings" panose="05000000000000000000" pitchFamily="2" charset="2"/>
              <a:buChar char="ü"/>
            </a:pPr>
            <a:r>
              <a:rPr lang="es-ES" sz="2000" dirty="0">
                <a:latin typeface="Calibri" panose="020F0502020204030204" pitchFamily="34" charset="0"/>
              </a:rPr>
              <a:t>El beneficiario debe mantener copia </a:t>
            </a:r>
            <a:r>
              <a:rPr lang="es-ES" sz="2000" dirty="0" smtClean="0">
                <a:latin typeface="Calibri" panose="020F0502020204030204" pitchFamily="34" charset="0"/>
              </a:rPr>
              <a:t>de </a:t>
            </a:r>
            <a:r>
              <a:rPr lang="es-ES" sz="2000" dirty="0">
                <a:latin typeface="Calibri" panose="020F0502020204030204" pitchFamily="34" charset="0"/>
              </a:rPr>
              <a:t>toda la documentación relativa </a:t>
            </a:r>
            <a:r>
              <a:rPr lang="es-ES" sz="2000" dirty="0" smtClean="0">
                <a:latin typeface="Calibri" panose="020F0502020204030204" pitchFamily="34" charset="0"/>
              </a:rPr>
              <a:t>al </a:t>
            </a:r>
            <a:r>
              <a:rPr lang="es-ES" sz="2000" dirty="0">
                <a:latin typeface="Calibri" panose="020F0502020204030204" pitchFamily="34" charset="0"/>
              </a:rPr>
              <a:t>proyecto de forma organizada </a:t>
            </a:r>
            <a:r>
              <a:rPr lang="es-ES" sz="2000" dirty="0" smtClean="0">
                <a:latin typeface="Calibri" panose="020F0502020204030204" pitchFamily="34" charset="0"/>
              </a:rPr>
              <a:t>hasta 2 años a partir del 31 de diciembre siguiente a la presentación de cuentas en las que estén incluidos los gastos definitivos de la operación concluida. (10 años en caso de concesión de ayuda exenta de notificación, s/</a:t>
            </a:r>
            <a:r>
              <a:rPr lang="es-ES" sz="2000" dirty="0" err="1" smtClean="0">
                <a:latin typeface="Calibri" panose="020F0502020204030204" pitchFamily="34" charset="0"/>
              </a:rPr>
              <a:t>Reglto</a:t>
            </a:r>
            <a:r>
              <a:rPr lang="es-ES" sz="2000" dirty="0" smtClean="0">
                <a:latin typeface="Calibri" panose="020F0502020204030204" pitchFamily="34" charset="0"/>
              </a:rPr>
              <a:t>. (UE) 651/2014)</a:t>
            </a:r>
            <a:endParaRPr lang="es-ES" sz="2000" dirty="0">
              <a:latin typeface="Calibri" panose="020F0502020204030204" pitchFamily="34" charset="0"/>
            </a:endParaRPr>
          </a:p>
          <a:p>
            <a:pPr lvl="0" algn="just" defTabSz="261938"/>
            <a:endParaRPr lang="es-ES" sz="2000" dirty="0">
              <a:solidFill>
                <a:prstClr val="black"/>
              </a:solidFill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8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 txBox="1">
            <a:spLocks noGrp="1"/>
          </p:cNvSpPr>
          <p:nvPr>
            <p:ph type="title"/>
          </p:nvPr>
        </p:nvSpPr>
        <p:spPr>
          <a:xfrm>
            <a:off x="591736" y="1037379"/>
            <a:ext cx="7886700" cy="867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</a:t>
            </a:r>
            <a:r>
              <a:rPr lang="es-ES" sz="2800" b="1" dirty="0" smtClean="0">
                <a:solidFill>
                  <a:srgbClr val="0000FF"/>
                </a:solidFill>
              </a:rPr>
              <a:t>en</a:t>
            </a:r>
            <a:endParaRPr lang="es-ES" sz="2800" b="1" dirty="0">
              <a:solidFill>
                <a:srgbClr val="0000FF"/>
              </a:solidFill>
            </a:endParaRP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2007-2013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76402" y="2175935"/>
            <a:ext cx="7458202" cy="370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 algn="just" defTabSz="261938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s-ES" sz="2000" b="1" i="1" dirty="0">
                <a:solidFill>
                  <a:srgbClr val="F19B61"/>
                </a:solidFill>
                <a:latin typeface="Segoe UI" pitchFamily="34" charset="0"/>
              </a:rPr>
              <a:t>Doble </a:t>
            </a:r>
            <a:r>
              <a:rPr lang="es-ES" sz="2200" b="1" i="1" dirty="0">
                <a:solidFill>
                  <a:srgbClr val="F19B61"/>
                </a:solidFill>
                <a:latin typeface="Calibri" panose="020F0502020204030204" pitchFamily="34" charset="0"/>
              </a:rPr>
              <a:t>financiación</a:t>
            </a:r>
            <a:r>
              <a:rPr lang="es-ES" sz="2000" b="1" i="1" dirty="0">
                <a:solidFill>
                  <a:srgbClr val="F19B61"/>
                </a:solidFill>
                <a:latin typeface="Segoe UI" pitchFamily="34" charset="0"/>
              </a:rPr>
              <a:t> </a:t>
            </a:r>
            <a:endParaRPr lang="es-ES" sz="2000" b="1" i="1" dirty="0" smtClean="0">
              <a:solidFill>
                <a:srgbClr val="F19B61"/>
              </a:solidFill>
              <a:latin typeface="Segoe UI" pitchFamily="34" charset="0"/>
            </a:endParaRPr>
          </a:p>
          <a:p>
            <a:pPr lvl="0" algn="just" defTabSz="261938"/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Comprobar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el mecanismo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puesto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en marcha para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evitar que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un mismo gasto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sea financiado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a través de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dos fuentes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de financiación 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pública </a:t>
            </a:r>
            <a:r>
              <a:rPr lang="es-ES" sz="2000" dirty="0">
                <a:solidFill>
                  <a:prstClr val="black"/>
                </a:solidFill>
                <a:latin typeface="Calibri" panose="020F0502020204030204" pitchFamily="34" charset="0"/>
              </a:rPr>
              <a:t>(UE, nacional, regional</a:t>
            </a:r>
            <a:r>
              <a:rPr lang="es-ES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</a:p>
          <a:p>
            <a:pPr lvl="0" algn="just" defTabSz="261938"/>
            <a:endParaRPr lang="es-ES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363538">
              <a:buFont typeface="Wingdings" panose="05000000000000000000" pitchFamily="2" charset="2"/>
              <a:buChar char="ü"/>
            </a:pPr>
            <a:r>
              <a:rPr lang="es-ES" sz="2000" dirty="0">
                <a:latin typeface="Calibri" panose="020F0502020204030204" pitchFamily="34" charset="0"/>
              </a:rPr>
              <a:t>Los socios deben implementar </a:t>
            </a:r>
            <a:r>
              <a:rPr lang="es-ES" sz="2000" dirty="0" smtClean="0">
                <a:latin typeface="Calibri" panose="020F0502020204030204" pitchFamily="34" charset="0"/>
              </a:rPr>
              <a:t>un </a:t>
            </a:r>
            <a:r>
              <a:rPr lang="es-ES" sz="2000" dirty="0">
                <a:latin typeface="Calibri" panose="020F0502020204030204" pitchFamily="34" charset="0"/>
              </a:rPr>
              <a:t>método sistemático y objetivo </a:t>
            </a:r>
          </a:p>
          <a:p>
            <a:pPr algn="just" defTabSz="363538">
              <a:buFont typeface="Wingdings" pitchFamily="2" charset="2"/>
              <a:buNone/>
            </a:pPr>
            <a:r>
              <a:rPr lang="es-ES" sz="2000" dirty="0">
                <a:latin typeface="Calibri" panose="020F0502020204030204" pitchFamily="34" charset="0"/>
              </a:rPr>
              <a:t>que permita controlar y seguir la </a:t>
            </a:r>
            <a:r>
              <a:rPr lang="es-ES" sz="2000" dirty="0" smtClean="0">
                <a:latin typeface="Calibri" panose="020F0502020204030204" pitchFamily="34" charset="0"/>
              </a:rPr>
              <a:t>cofinanciación </a:t>
            </a:r>
            <a:r>
              <a:rPr lang="es-ES" sz="2000" dirty="0">
                <a:latin typeface="Calibri" panose="020F0502020204030204" pitchFamily="34" charset="0"/>
              </a:rPr>
              <a:t>de los gastos</a:t>
            </a:r>
          </a:p>
          <a:p>
            <a:pPr algn="just" defTabSz="363538">
              <a:buFont typeface="Wingdings" pitchFamily="2" charset="2"/>
              <a:buNone/>
            </a:pPr>
            <a:endParaRPr lang="es-ES" sz="2000" dirty="0">
              <a:latin typeface="Calibri" panose="020F0502020204030204" pitchFamily="34" charset="0"/>
            </a:endParaRPr>
          </a:p>
          <a:p>
            <a:pPr marL="285750" indent="-285750" algn="just" defTabSz="363538">
              <a:buFont typeface="Wingdings" panose="05000000000000000000" pitchFamily="2" charset="2"/>
              <a:buChar char="ü"/>
            </a:pPr>
            <a:r>
              <a:rPr lang="es-ES" sz="2000" dirty="0" smtClean="0">
                <a:latin typeface="Calibri" panose="020F0502020204030204" pitchFamily="34" charset="0"/>
              </a:rPr>
              <a:t>Este </a:t>
            </a:r>
            <a:r>
              <a:rPr lang="es-ES" sz="2000" dirty="0">
                <a:latin typeface="Calibri" panose="020F0502020204030204" pitchFamily="34" charset="0"/>
              </a:rPr>
              <a:t>método permitirá </a:t>
            </a:r>
            <a:r>
              <a:rPr lang="es-ES" sz="2000" dirty="0" smtClean="0">
                <a:latin typeface="Calibri" panose="020F0502020204030204" pitchFamily="34" charset="0"/>
              </a:rPr>
              <a:t>comprobar </a:t>
            </a:r>
            <a:r>
              <a:rPr lang="es-ES" sz="2000" dirty="0">
                <a:latin typeface="Calibri" panose="020F0502020204030204" pitchFamily="34" charset="0"/>
              </a:rPr>
              <a:t>el 100% de los gastos </a:t>
            </a:r>
            <a:r>
              <a:rPr lang="es-ES" sz="2000" dirty="0" smtClean="0">
                <a:latin typeface="Calibri" panose="020F0502020204030204" pitchFamily="34" charset="0"/>
              </a:rPr>
              <a:t>de </a:t>
            </a:r>
            <a:r>
              <a:rPr lang="es-ES" sz="2000" dirty="0">
                <a:latin typeface="Calibri" panose="020F0502020204030204" pitchFamily="34" charset="0"/>
              </a:rPr>
              <a:t>todas las categorías </a:t>
            </a:r>
          </a:p>
          <a:p>
            <a:pPr lvl="0" algn="just" defTabSz="261938">
              <a:lnSpc>
                <a:spcPct val="130000"/>
              </a:lnSpc>
            </a:pPr>
            <a:endParaRPr lang="es-ES" sz="2000" dirty="0">
              <a:solidFill>
                <a:prstClr val="black"/>
              </a:solidFill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2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 txBox="1">
            <a:spLocks noGrp="1"/>
          </p:cNvSpPr>
          <p:nvPr>
            <p:ph type="title"/>
          </p:nvPr>
        </p:nvSpPr>
        <p:spPr>
          <a:xfrm>
            <a:off x="693341" y="850805"/>
            <a:ext cx="7886700" cy="867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</a:t>
            </a:r>
            <a:r>
              <a:rPr lang="es-ES" sz="2800" b="1" dirty="0" smtClean="0">
                <a:solidFill>
                  <a:srgbClr val="0000FF"/>
                </a:solidFill>
              </a:rPr>
              <a:t>en</a:t>
            </a:r>
            <a:endParaRPr lang="es-ES" sz="2800" b="1" dirty="0">
              <a:solidFill>
                <a:srgbClr val="0000FF"/>
              </a:solidFill>
            </a:endParaRP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2007-2013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74803" y="1710268"/>
            <a:ext cx="7984065" cy="4442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 algn="just" defTabSz="261938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s-ES" sz="2000" b="1" i="1" dirty="0" smtClean="0">
                <a:solidFill>
                  <a:srgbClr val="F19B61"/>
                </a:solidFill>
                <a:latin typeface="Segoe UI" pitchFamily="34" charset="0"/>
              </a:rPr>
              <a:t>Proceso de contratación</a:t>
            </a:r>
            <a:endParaRPr lang="es-ES" sz="2000" b="1" i="1" dirty="0">
              <a:solidFill>
                <a:srgbClr val="F19B61"/>
              </a:solidFill>
              <a:latin typeface="Segoe UI" pitchFamily="34" charset="0"/>
            </a:endParaRPr>
          </a:p>
          <a:p>
            <a:pPr marL="285750" lvl="0" indent="-285750" algn="just" defTabSz="261938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Contrato Menor </a:t>
            </a:r>
          </a:p>
          <a:p>
            <a:pPr marL="271463" defTabSz="363538">
              <a:spcBef>
                <a:spcPts val="300"/>
              </a:spcBef>
              <a:spcAft>
                <a:spcPts val="300"/>
              </a:spcAft>
            </a:pPr>
            <a:r>
              <a:rPr lang="es-ES" dirty="0">
                <a:latin typeface="Calibri" panose="020F0502020204030204" pitchFamily="34" charset="0"/>
              </a:rPr>
              <a:t>Se contrata al auditor para toda la </a:t>
            </a:r>
            <a:r>
              <a:rPr lang="es-ES" dirty="0" smtClean="0">
                <a:latin typeface="Calibri" panose="020F0502020204030204" pitchFamily="34" charset="0"/>
              </a:rPr>
              <a:t>vida </a:t>
            </a:r>
            <a:r>
              <a:rPr lang="es-ES" dirty="0">
                <a:latin typeface="Calibri" panose="020F0502020204030204" pitchFamily="34" charset="0"/>
              </a:rPr>
              <a:t>del Proyecto- </a:t>
            </a:r>
            <a:r>
              <a:rPr lang="es-ES" dirty="0" smtClean="0">
                <a:latin typeface="Calibri" panose="020F0502020204030204" pitchFamily="34" charset="0"/>
              </a:rPr>
              <a:t>Contrato plurianual.</a:t>
            </a:r>
          </a:p>
          <a:p>
            <a:pPr marL="285750" indent="-285750" defTabSz="363538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latin typeface="Calibri" panose="020F0502020204030204" pitchFamily="34" charset="0"/>
              </a:rPr>
              <a:t>El </a:t>
            </a:r>
            <a:r>
              <a:rPr lang="es-ES" dirty="0">
                <a:latin typeface="Calibri" panose="020F0502020204030204" pitchFamily="34" charset="0"/>
              </a:rPr>
              <a:t>contrato menor tiene una duración </a:t>
            </a:r>
            <a:r>
              <a:rPr lang="es-ES" dirty="0" smtClean="0">
                <a:latin typeface="Calibri" panose="020F0502020204030204" pitchFamily="34" charset="0"/>
              </a:rPr>
              <a:t>máxima </a:t>
            </a:r>
            <a:r>
              <a:rPr lang="es-ES" dirty="0">
                <a:latin typeface="Calibri" panose="020F0502020204030204" pitchFamily="34" charset="0"/>
              </a:rPr>
              <a:t>de un año sin posibilidad de </a:t>
            </a:r>
            <a:r>
              <a:rPr lang="es-ES" dirty="0" smtClean="0">
                <a:latin typeface="Calibri" panose="020F0502020204030204" pitchFamily="34" charset="0"/>
              </a:rPr>
              <a:t>prórroga</a:t>
            </a:r>
          </a:p>
          <a:p>
            <a:pPr marL="285750" lvl="0" indent="-285750" algn="just" defTabSz="261938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Fraccionamiento de contrato</a:t>
            </a:r>
          </a:p>
          <a:p>
            <a:pPr marL="342900" lvl="0" indent="-342900" algn="just" defTabSz="261938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prstClr val="black"/>
                </a:solidFill>
                <a:latin typeface="Calibri" panose="020F0502020204030204" pitchFamily="34" charset="0"/>
              </a:rPr>
              <a:t>El fraccionamiento de contrato está expresamente prohibido.</a:t>
            </a:r>
          </a:p>
          <a:p>
            <a:pPr marL="363538" indent="-363538" defTabSz="261938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s-ES" b="1" dirty="0" smtClean="0">
                <a:latin typeface="Calibri" panose="020F0502020204030204" pitchFamily="34" charset="0"/>
              </a:rPr>
              <a:t>Respeto </a:t>
            </a:r>
            <a:r>
              <a:rPr lang="es-ES" b="1" dirty="0">
                <a:latin typeface="Calibri" panose="020F0502020204030204" pitchFamily="34" charset="0"/>
              </a:rPr>
              <a:t>de los Principios de </a:t>
            </a:r>
            <a:r>
              <a:rPr lang="es-ES" b="1" dirty="0" smtClean="0">
                <a:latin typeface="Calibri" panose="020F0502020204030204" pitchFamily="34" charset="0"/>
              </a:rPr>
              <a:t>publicidad</a:t>
            </a:r>
            <a:r>
              <a:rPr lang="es-ES" b="1" dirty="0">
                <a:latin typeface="Calibri" panose="020F0502020204030204" pitchFamily="34" charset="0"/>
              </a:rPr>
              <a:t>, transparencia  y </a:t>
            </a:r>
            <a:r>
              <a:rPr lang="es-ES" b="1" dirty="0" smtClean="0">
                <a:latin typeface="Calibri" panose="020F0502020204030204" pitchFamily="34" charset="0"/>
              </a:rPr>
              <a:t>concurrencia</a:t>
            </a:r>
          </a:p>
          <a:p>
            <a:pPr marL="363538" indent="-363538" defTabSz="261938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s-ES" dirty="0" smtClean="0">
                <a:latin typeface="Calibri" panose="020F0502020204030204" pitchFamily="34" charset="0"/>
              </a:rPr>
              <a:t>Independientemente de la naturaleza del beneficiario</a:t>
            </a:r>
          </a:p>
          <a:p>
            <a:pPr marL="285750" indent="-285750" defTabSz="261938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s-ES" b="1" dirty="0" smtClean="0">
                <a:latin typeface="Calibri" panose="020F0502020204030204" pitchFamily="34" charset="0"/>
              </a:rPr>
              <a:t>Encomiendas de Gestión y Convenios de Colaboración</a:t>
            </a:r>
          </a:p>
          <a:p>
            <a:pPr marL="285750" indent="-285750" defTabSz="363538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s-ES" dirty="0">
                <a:latin typeface="Calibri" panose="020F0502020204030204" pitchFamily="34" charset="0"/>
              </a:rPr>
              <a:t>Son figuras que pueden vulnerar el </a:t>
            </a:r>
            <a:r>
              <a:rPr lang="es-ES" dirty="0" smtClean="0">
                <a:latin typeface="Calibri" panose="020F0502020204030204" pitchFamily="34" charset="0"/>
              </a:rPr>
              <a:t>principio </a:t>
            </a:r>
            <a:r>
              <a:rPr lang="es-ES" dirty="0">
                <a:latin typeface="Calibri" panose="020F0502020204030204" pitchFamily="34" charset="0"/>
              </a:rPr>
              <a:t>de </a:t>
            </a:r>
            <a:r>
              <a:rPr lang="es-ES" dirty="0" smtClean="0">
                <a:latin typeface="Calibri" panose="020F0502020204030204" pitchFamily="34" charset="0"/>
              </a:rPr>
              <a:t>concurrencia </a:t>
            </a:r>
            <a:r>
              <a:rPr lang="es-ES" dirty="0">
                <a:latin typeface="Calibri" panose="020F0502020204030204" pitchFamily="34" charset="0"/>
              </a:rPr>
              <a:t>por lo </a:t>
            </a:r>
          </a:p>
          <a:p>
            <a:pPr marL="271463" defTabSz="363538">
              <a:spcBef>
                <a:spcPts val="300"/>
              </a:spcBef>
              <a:spcAft>
                <a:spcPts val="300"/>
              </a:spcAft>
            </a:pPr>
            <a:r>
              <a:rPr lang="es-ES" dirty="0">
                <a:latin typeface="Calibri" panose="020F0502020204030204" pitchFamily="34" charset="0"/>
              </a:rPr>
              <a:t>que hay que prestar especial </a:t>
            </a:r>
            <a:r>
              <a:rPr lang="es-ES" dirty="0" smtClean="0">
                <a:latin typeface="Calibri" panose="020F0502020204030204" pitchFamily="34" charset="0"/>
              </a:rPr>
              <a:t>atención</a:t>
            </a:r>
            <a:r>
              <a:rPr lang="es-ES" dirty="0">
                <a:latin typeface="Calibri" panose="020F0502020204030204" pitchFamily="34" charset="0"/>
              </a:rPr>
              <a:t>. </a:t>
            </a:r>
            <a:endParaRPr lang="es-E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07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 txBox="1">
            <a:spLocks noGrp="1"/>
          </p:cNvSpPr>
          <p:nvPr>
            <p:ph type="title"/>
          </p:nvPr>
        </p:nvSpPr>
        <p:spPr>
          <a:xfrm>
            <a:off x="591736" y="1037379"/>
            <a:ext cx="7886700" cy="867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</a:t>
            </a:r>
            <a:r>
              <a:rPr lang="es-ES" sz="2800" b="1" dirty="0" smtClean="0">
                <a:solidFill>
                  <a:srgbClr val="0000FF"/>
                </a:solidFill>
              </a:rPr>
              <a:t>en</a:t>
            </a:r>
            <a:endParaRPr lang="es-ES" sz="2800" b="1" dirty="0">
              <a:solidFill>
                <a:srgbClr val="0000FF"/>
              </a:solidFill>
            </a:endParaRP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2007-2013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99533" y="1905310"/>
            <a:ext cx="778086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3" indent="-342900" algn="just" defTabSz="261938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s-ES" sz="2000" b="1" i="1" dirty="0" smtClean="0">
                <a:solidFill>
                  <a:srgbClr val="F19B61"/>
                </a:solidFill>
                <a:latin typeface="Calibri" panose="020F0502020204030204" pitchFamily="34" charset="0"/>
              </a:rPr>
              <a:t>Retrasos</a:t>
            </a:r>
            <a:endParaRPr lang="es-ES" sz="2000" b="1" i="1" dirty="0">
              <a:solidFill>
                <a:srgbClr val="F19B61"/>
              </a:solidFill>
              <a:latin typeface="Calibri" panose="020F0502020204030204" pitchFamily="34" charset="0"/>
            </a:endParaRPr>
          </a:p>
          <a:p>
            <a:pPr marL="285750" indent="-285750" defTabSz="261938">
              <a:buFont typeface="Wingdings" panose="05000000000000000000" pitchFamily="2" charset="2"/>
              <a:buChar char="Ø"/>
            </a:pPr>
            <a:r>
              <a:rPr lang="fr-FR" dirty="0" err="1">
                <a:latin typeface="Calibri" panose="020F0502020204030204" pitchFamily="34" charset="0"/>
              </a:rPr>
              <a:t>Retraso</a:t>
            </a:r>
            <a:r>
              <a:rPr lang="fr-FR" dirty="0">
                <a:latin typeface="Calibri" panose="020F0502020204030204" pitchFamily="34" charset="0"/>
              </a:rPr>
              <a:t> en la </a:t>
            </a:r>
            <a:r>
              <a:rPr lang="fr-FR" dirty="0" err="1" smtClean="0">
                <a:latin typeface="Calibri" panose="020F0502020204030204" pitchFamily="34" charset="0"/>
              </a:rPr>
              <a:t>presentación</a:t>
            </a:r>
            <a:r>
              <a:rPr lang="fr-FR" dirty="0" smtClean="0">
                <a:latin typeface="Calibri" panose="020F0502020204030204" pitchFamily="34" charset="0"/>
              </a:rPr>
              <a:t> de </a:t>
            </a:r>
            <a:r>
              <a:rPr lang="fr-FR" dirty="0">
                <a:latin typeface="Calibri" panose="020F0502020204030204" pitchFamily="34" charset="0"/>
              </a:rPr>
              <a:t>la </a:t>
            </a:r>
            <a:r>
              <a:rPr lang="fr-FR" dirty="0" err="1">
                <a:latin typeface="Calibri" panose="020F0502020204030204" pitchFamily="34" charset="0"/>
              </a:rPr>
              <a:t>certificación</a:t>
            </a:r>
            <a:endParaRPr lang="fr-FR" dirty="0">
              <a:latin typeface="Calibri" panose="020F0502020204030204" pitchFamily="34" charset="0"/>
            </a:endParaRPr>
          </a:p>
          <a:p>
            <a:pPr marL="285750" indent="-285750" defTabSz="261938">
              <a:buFont typeface="Wingdings" panose="05000000000000000000" pitchFamily="2" charset="2"/>
              <a:buChar char="Ø"/>
            </a:pPr>
            <a:r>
              <a:rPr lang="fr-FR" dirty="0" err="1">
                <a:latin typeface="Calibri" panose="020F0502020204030204" pitchFamily="34" charset="0"/>
              </a:rPr>
              <a:t>Desconocimiento</a:t>
            </a:r>
            <a:r>
              <a:rPr lang="fr-FR" dirty="0">
                <a:latin typeface="Calibri" panose="020F0502020204030204" pitchFamily="34" charset="0"/>
              </a:rPr>
              <a:t> del </a:t>
            </a:r>
            <a:r>
              <a:rPr lang="fr-FR" dirty="0" err="1" smtClean="0">
                <a:latin typeface="Calibri" panose="020F0502020204030204" pitchFamily="34" charset="0"/>
              </a:rPr>
              <a:t>circuito</a:t>
            </a:r>
            <a:r>
              <a:rPr lang="fr-FR" dirty="0" smtClean="0">
                <a:latin typeface="Calibri" panose="020F0502020204030204" pitchFamily="34" charset="0"/>
              </a:rPr>
              <a:t> </a:t>
            </a:r>
            <a:r>
              <a:rPr lang="fr-FR" dirty="0" err="1">
                <a:latin typeface="Calibri" panose="020F0502020204030204" pitchFamily="34" charset="0"/>
              </a:rPr>
              <a:t>financiero</a:t>
            </a:r>
            <a:endParaRPr lang="fr-FR" dirty="0">
              <a:latin typeface="Calibri" panose="020F0502020204030204" pitchFamily="34" charset="0"/>
            </a:endParaRPr>
          </a:p>
          <a:p>
            <a:pPr marL="285750" indent="-285750" defTabSz="261938">
              <a:buFont typeface="Wingdings" panose="05000000000000000000" pitchFamily="2" charset="2"/>
              <a:buChar char="Ø"/>
            </a:pPr>
            <a:r>
              <a:rPr lang="fr-FR" dirty="0" err="1">
                <a:latin typeface="Calibri" panose="020F0502020204030204" pitchFamily="34" charset="0"/>
              </a:rPr>
              <a:t>Retraso</a:t>
            </a:r>
            <a:r>
              <a:rPr lang="fr-FR" dirty="0">
                <a:latin typeface="Calibri" panose="020F0502020204030204" pitchFamily="34" charset="0"/>
              </a:rPr>
              <a:t> en la </a:t>
            </a:r>
            <a:r>
              <a:rPr lang="fr-FR" dirty="0" err="1">
                <a:latin typeface="Calibri" panose="020F0502020204030204" pitchFamily="34" charset="0"/>
              </a:rPr>
              <a:t>subsanación</a:t>
            </a:r>
            <a:r>
              <a:rPr lang="fr-FR" dirty="0">
                <a:latin typeface="Calibri" panose="020F0502020204030204" pitchFamily="34" charset="0"/>
              </a:rPr>
              <a:t> </a:t>
            </a:r>
          </a:p>
          <a:p>
            <a:pPr defTabSz="261938"/>
            <a:endParaRPr lang="fr-FR" dirty="0">
              <a:latin typeface="Calibri" panose="020F0502020204030204" pitchFamily="34" charset="0"/>
            </a:endParaRPr>
          </a:p>
          <a:p>
            <a:pPr marL="285750" indent="-285750" defTabSz="363538">
              <a:buFont typeface="Wingdings" panose="05000000000000000000" pitchFamily="2" charset="2"/>
              <a:buChar char="ü"/>
            </a:pPr>
            <a:r>
              <a:rPr lang="es-ES" dirty="0">
                <a:latin typeface="Calibri" panose="020F0502020204030204" pitchFamily="34" charset="0"/>
              </a:rPr>
              <a:t>Tanto el </a:t>
            </a:r>
            <a:r>
              <a:rPr lang="es-ES" dirty="0" smtClean="0">
                <a:latin typeface="Calibri" panose="020F0502020204030204" pitchFamily="34" charset="0"/>
              </a:rPr>
              <a:t>beneficiario, </a:t>
            </a:r>
            <a:r>
              <a:rPr lang="es-ES" dirty="0">
                <a:latin typeface="Calibri" panose="020F0502020204030204" pitchFamily="34" charset="0"/>
              </a:rPr>
              <a:t>como el </a:t>
            </a:r>
            <a:r>
              <a:rPr lang="es-ES" dirty="0" smtClean="0">
                <a:latin typeface="Calibri" panose="020F0502020204030204" pitchFamily="34" charset="0"/>
              </a:rPr>
              <a:t>controlador </a:t>
            </a:r>
            <a:r>
              <a:rPr lang="es-ES" dirty="0">
                <a:latin typeface="Calibri" panose="020F0502020204030204" pitchFamily="34" charset="0"/>
              </a:rPr>
              <a:t>de primer nivel, </a:t>
            </a:r>
            <a:r>
              <a:rPr lang="es-ES" dirty="0" smtClean="0">
                <a:latin typeface="Calibri" panose="020F0502020204030204" pitchFamily="34" charset="0"/>
              </a:rPr>
              <a:t>y el </a:t>
            </a:r>
            <a:r>
              <a:rPr lang="es-ES" dirty="0">
                <a:latin typeface="Calibri" panose="020F0502020204030204" pitchFamily="34" charset="0"/>
              </a:rPr>
              <a:t>b</a:t>
            </a:r>
            <a:r>
              <a:rPr lang="es-ES" dirty="0" smtClean="0">
                <a:latin typeface="Calibri" panose="020F0502020204030204" pitchFamily="34" charset="0"/>
              </a:rPr>
              <a:t>eneficiario </a:t>
            </a:r>
            <a:r>
              <a:rPr lang="es-ES" dirty="0">
                <a:latin typeface="Calibri" panose="020F0502020204030204" pitchFamily="34" charset="0"/>
              </a:rPr>
              <a:t>p</a:t>
            </a:r>
            <a:r>
              <a:rPr lang="es-ES" dirty="0" smtClean="0">
                <a:latin typeface="Calibri" panose="020F0502020204030204" pitchFamily="34" charset="0"/>
              </a:rPr>
              <a:t>rincipal</a:t>
            </a:r>
            <a:r>
              <a:rPr lang="es-ES" dirty="0">
                <a:latin typeface="Calibri" panose="020F0502020204030204" pitchFamily="34" charset="0"/>
              </a:rPr>
              <a:t>, deben conocer </a:t>
            </a:r>
            <a:r>
              <a:rPr lang="es-ES" dirty="0" smtClean="0">
                <a:latin typeface="Calibri" panose="020F0502020204030204" pitchFamily="34" charset="0"/>
              </a:rPr>
              <a:t>el </a:t>
            </a:r>
            <a:r>
              <a:rPr lang="es-ES" dirty="0">
                <a:latin typeface="Calibri" panose="020F0502020204030204" pitchFamily="34" charset="0"/>
              </a:rPr>
              <a:t>circuito financiero y colaborar </a:t>
            </a:r>
            <a:r>
              <a:rPr lang="es-ES" dirty="0" smtClean="0">
                <a:latin typeface="Calibri" panose="020F0502020204030204" pitchFamily="34" charset="0"/>
              </a:rPr>
              <a:t>para </a:t>
            </a:r>
            <a:r>
              <a:rPr lang="es-ES" dirty="0">
                <a:latin typeface="Calibri" panose="020F0502020204030204" pitchFamily="34" charset="0"/>
              </a:rPr>
              <a:t>agilizar el proceso de validación </a:t>
            </a:r>
            <a:r>
              <a:rPr lang="es-ES" dirty="0" smtClean="0">
                <a:latin typeface="Calibri" panose="020F0502020204030204" pitchFamily="34" charset="0"/>
              </a:rPr>
              <a:t>de </a:t>
            </a:r>
            <a:r>
              <a:rPr lang="es-ES" dirty="0">
                <a:latin typeface="Calibri" panose="020F0502020204030204" pitchFamily="34" charset="0"/>
              </a:rPr>
              <a:t>gastos</a:t>
            </a:r>
            <a:r>
              <a:rPr lang="es-ES" dirty="0" smtClean="0">
                <a:latin typeface="Calibri" panose="020F0502020204030204" pitchFamily="34" charset="0"/>
              </a:rPr>
              <a:t>. Evitar agotar los plazos</a:t>
            </a:r>
          </a:p>
          <a:p>
            <a:pPr defTabSz="363538"/>
            <a:endParaRPr lang="es-ES" dirty="0">
              <a:latin typeface="Calibri" panose="020F0502020204030204" pitchFamily="34" charset="0"/>
            </a:endParaRPr>
          </a:p>
          <a:p>
            <a:pPr marL="285750" indent="-285750" defTabSz="363538">
              <a:buFont typeface="Wingdings" panose="05000000000000000000" pitchFamily="2" charset="2"/>
              <a:buChar char="ü"/>
            </a:pPr>
            <a:r>
              <a:rPr lang="es-ES" dirty="0" smtClean="0">
                <a:latin typeface="Calibri" panose="020F0502020204030204" pitchFamily="34" charset="0"/>
              </a:rPr>
              <a:t>Leer </a:t>
            </a:r>
            <a:r>
              <a:rPr lang="es-ES" dirty="0">
                <a:latin typeface="Calibri" panose="020F0502020204030204" pitchFamily="34" charset="0"/>
              </a:rPr>
              <a:t>detenidamente la </a:t>
            </a:r>
            <a:r>
              <a:rPr lang="es-ES" dirty="0" smtClean="0">
                <a:latin typeface="Calibri" panose="020F0502020204030204" pitchFamily="34" charset="0"/>
              </a:rPr>
              <a:t>documentación </a:t>
            </a:r>
            <a:r>
              <a:rPr lang="es-ES" dirty="0">
                <a:latin typeface="Calibri" panose="020F0502020204030204" pitchFamily="34" charset="0"/>
              </a:rPr>
              <a:t>del Programa</a:t>
            </a:r>
          </a:p>
          <a:p>
            <a:pPr marL="742950" lvl="1" indent="-285750" defTabSz="363538"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</a:rPr>
              <a:t> Programa Operativo</a:t>
            </a:r>
          </a:p>
          <a:p>
            <a:pPr marL="742950" lvl="1" indent="-285750" defTabSz="363538"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</a:rPr>
              <a:t> </a:t>
            </a:r>
            <a:r>
              <a:rPr lang="es-ES" dirty="0" smtClean="0">
                <a:latin typeface="Calibri" panose="020F0502020204030204" pitchFamily="34" charset="0"/>
              </a:rPr>
              <a:t>Manual de gestión de proyectos. Programa España-Portugal. 2014-2020</a:t>
            </a:r>
            <a:endParaRPr lang="es-ES" dirty="0">
              <a:latin typeface="Calibri" panose="020F0502020204030204" pitchFamily="34" charset="0"/>
            </a:endParaRPr>
          </a:p>
          <a:p>
            <a:pPr marL="742950" lvl="1" indent="-285750" defTabSz="363538"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</a:rPr>
              <a:t> </a:t>
            </a:r>
            <a:r>
              <a:rPr lang="es-ES" dirty="0" smtClean="0">
                <a:latin typeface="Calibri" panose="020F0502020204030204" pitchFamily="34" charset="0"/>
              </a:rPr>
              <a:t>Normas de subvencionabilidad</a:t>
            </a:r>
            <a:endParaRPr lang="es-ES" dirty="0">
              <a:latin typeface="Calibri" panose="020F0502020204030204" pitchFamily="34" charset="0"/>
            </a:endParaRPr>
          </a:p>
          <a:p>
            <a:pPr marL="742950" lvl="1" indent="-285750" defTabSz="363538">
              <a:buFont typeface="Arial" panose="020B0604020202020204" pitchFamily="34" charset="0"/>
              <a:buChar char="•"/>
            </a:pPr>
            <a:r>
              <a:rPr lang="es-ES" dirty="0" smtClean="0">
                <a:latin typeface="Calibri" panose="020F0502020204030204" pitchFamily="34" charset="0"/>
              </a:rPr>
              <a:t> Sistema </a:t>
            </a:r>
            <a:r>
              <a:rPr lang="es-ES" dirty="0">
                <a:latin typeface="Calibri" panose="020F0502020204030204" pitchFamily="34" charset="0"/>
              </a:rPr>
              <a:t>de control </a:t>
            </a:r>
            <a:r>
              <a:rPr lang="es-ES" dirty="0" smtClean="0">
                <a:latin typeface="Calibri" panose="020F0502020204030204" pitchFamily="34" charset="0"/>
              </a:rPr>
              <a:t> aprobado </a:t>
            </a:r>
            <a:r>
              <a:rPr lang="es-ES" dirty="0">
                <a:latin typeface="Calibri" panose="020F0502020204030204" pitchFamily="34" charset="0"/>
              </a:rPr>
              <a:t>por la </a:t>
            </a:r>
            <a:r>
              <a:rPr lang="es-ES" dirty="0" smtClean="0">
                <a:latin typeface="Calibri" panose="020F0502020204030204" pitchFamily="34" charset="0"/>
              </a:rPr>
              <a:t>DGFE para los programas de Cooperación Territorial Europea. 2014-2020</a:t>
            </a:r>
            <a:endParaRPr lang="fr-FR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6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 txBox="1">
            <a:spLocks noGrp="1"/>
          </p:cNvSpPr>
          <p:nvPr>
            <p:ph type="title"/>
          </p:nvPr>
        </p:nvSpPr>
        <p:spPr>
          <a:xfrm>
            <a:off x="397002" y="1401446"/>
            <a:ext cx="7886700" cy="1255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</a:t>
            </a:r>
            <a:r>
              <a:rPr lang="es-ES" sz="2800" b="1" dirty="0" smtClean="0">
                <a:solidFill>
                  <a:srgbClr val="0000FF"/>
                </a:solidFill>
              </a:rPr>
              <a:t>en</a:t>
            </a:r>
            <a:endParaRPr lang="es-ES" sz="2800" b="1" dirty="0">
              <a:solidFill>
                <a:srgbClr val="0000FF"/>
              </a:solidFill>
            </a:endParaRP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</a:t>
            </a:r>
            <a:r>
              <a:rPr lang="es-ES" sz="2800" b="1" dirty="0" smtClean="0">
                <a:solidFill>
                  <a:srgbClr val="0000FF"/>
                </a:solidFill>
              </a:rPr>
              <a:t>2007-2013</a:t>
            </a:r>
            <a:br>
              <a:rPr lang="es-ES" sz="2800" b="1" dirty="0" smtClean="0">
                <a:solidFill>
                  <a:srgbClr val="0000FF"/>
                </a:solidFill>
              </a:rPr>
            </a:br>
            <a:r>
              <a:rPr lang="es-ES" sz="2800" b="1" dirty="0" smtClean="0">
                <a:solidFill>
                  <a:srgbClr val="0000FF"/>
                </a:solidFill>
              </a:rPr>
              <a:t>(Por categorías de gasto)</a:t>
            </a:r>
            <a:endParaRPr lang="es-ES" sz="2800" b="1" dirty="0">
              <a:solidFill>
                <a:srgbClr val="0000FF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86984" y="3001872"/>
            <a:ext cx="7944952" cy="2968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prstClr val="black"/>
                </a:solidFill>
              </a:rPr>
              <a:t>Gastos de personal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prstClr val="black"/>
                </a:solidFill>
              </a:rPr>
              <a:t>Gastos de oficina y administrativos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prstClr val="black"/>
                </a:solidFill>
              </a:rPr>
              <a:t>Viajes y alojamiento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prstClr val="black"/>
                </a:solidFill>
              </a:rPr>
              <a:t>Expertos externos y servicios 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prstClr val="black"/>
                </a:solidFill>
              </a:rPr>
              <a:t>Equipamiento</a:t>
            </a:r>
          </a:p>
        </p:txBody>
      </p:sp>
    </p:spTree>
    <p:extLst>
      <p:ext uri="{BB962C8B-B14F-4D97-AF65-F5344CB8AC3E}">
        <p14:creationId xmlns:p14="http://schemas.microsoft.com/office/powerpoint/2010/main" val="392795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28650" y="2680335"/>
            <a:ext cx="63669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000" i="1" dirty="0">
                <a:solidFill>
                  <a:srgbClr val="0000FF"/>
                </a:solidFill>
              </a:rPr>
              <a:t>Gastos de personal 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Documentación incompleta, insuficiente o con errores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En el caso de dedicación a tiempo </a:t>
            </a:r>
            <a:r>
              <a:rPr lang="es-ES" sz="2000" dirty="0" smtClean="0">
                <a:solidFill>
                  <a:prstClr val="black"/>
                </a:solidFill>
              </a:rPr>
              <a:t>parcial o por horas,  </a:t>
            </a:r>
            <a:r>
              <a:rPr lang="es-ES" sz="2000" dirty="0">
                <a:solidFill>
                  <a:prstClr val="black"/>
                </a:solidFill>
              </a:rPr>
              <a:t>justificación inadecuada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La Seguridad Social se ha </a:t>
            </a:r>
            <a:r>
              <a:rPr lang="es-ES" sz="2000" b="1" i="1" dirty="0">
                <a:solidFill>
                  <a:prstClr val="black"/>
                </a:solidFill>
              </a:rPr>
              <a:t>pagado</a:t>
            </a:r>
            <a:r>
              <a:rPr lang="es-ES" sz="2000" dirty="0">
                <a:solidFill>
                  <a:prstClr val="black"/>
                </a:solidFill>
              </a:rPr>
              <a:t> fuera del periodo de certificación de que se trate</a:t>
            </a:r>
            <a:r>
              <a:rPr lang="es-ES" sz="2000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584" y="3444555"/>
            <a:ext cx="1985435" cy="2269068"/>
          </a:xfrm>
          <a:prstGeom prst="rect">
            <a:avLst/>
          </a:prstGeom>
        </p:spPr>
      </p:pic>
      <p:sp>
        <p:nvSpPr>
          <p:cNvPr id="6" name="Título 2"/>
          <p:cNvSpPr txBox="1">
            <a:spLocks noGrp="1"/>
          </p:cNvSpPr>
          <p:nvPr>
            <p:ph type="title"/>
          </p:nvPr>
        </p:nvSpPr>
        <p:spPr>
          <a:xfrm>
            <a:off x="393700" y="1074101"/>
            <a:ext cx="7886700" cy="12557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en la presentación de gastos</a:t>
            </a: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</a:t>
            </a:r>
            <a:r>
              <a:rPr lang="es-ES" sz="2800" b="1" dirty="0" smtClean="0">
                <a:solidFill>
                  <a:srgbClr val="0000FF"/>
                </a:solidFill>
              </a:rPr>
              <a:t>2007-2013</a:t>
            </a:r>
            <a:br>
              <a:rPr lang="es-ES" sz="2800" b="1" dirty="0" smtClean="0">
                <a:solidFill>
                  <a:srgbClr val="0000FF"/>
                </a:solidFill>
              </a:rPr>
            </a:br>
            <a:r>
              <a:rPr lang="es-ES" sz="2800" b="1" dirty="0" smtClean="0">
                <a:solidFill>
                  <a:srgbClr val="0000FF"/>
                </a:solidFill>
              </a:rPr>
              <a:t>(Por categorías)</a:t>
            </a:r>
            <a:endParaRPr lang="es-E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7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99533" y="2302383"/>
            <a:ext cx="814493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000" i="1" dirty="0" smtClean="0">
                <a:solidFill>
                  <a:srgbClr val="0000FF"/>
                </a:solidFill>
              </a:rPr>
              <a:t>Viajes y alojamiento 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prstClr val="black"/>
                </a:solidFill>
              </a:rPr>
              <a:t>Documentación justificativa incompleta o insuficiente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prstClr val="black"/>
                </a:solidFill>
              </a:rPr>
              <a:t>Las </a:t>
            </a:r>
            <a:r>
              <a:rPr lang="es-ES" sz="2000" dirty="0">
                <a:solidFill>
                  <a:prstClr val="black"/>
                </a:solidFill>
              </a:rPr>
              <a:t>personas que viajan no son </a:t>
            </a: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dirty="0">
                <a:solidFill>
                  <a:prstClr val="black"/>
                </a:solidFill>
              </a:rPr>
              <a:t>personal adscrito al proyecto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99533" y="3656600"/>
            <a:ext cx="6417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La cuantía de las dietas supera los límites establecidos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Los gastos de alojamiento o manutención se imputan dos veces 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No se justifica que el </a:t>
            </a:r>
            <a:r>
              <a:rPr lang="es-ES" sz="2000" dirty="0" smtClean="0">
                <a:solidFill>
                  <a:prstClr val="black"/>
                </a:solidFill>
              </a:rPr>
              <a:t>beneficiario </a:t>
            </a:r>
            <a:r>
              <a:rPr lang="es-ES" sz="2000" dirty="0">
                <a:solidFill>
                  <a:prstClr val="black"/>
                </a:solidFill>
              </a:rPr>
              <a:t>ha reembolsado el pago al empleado que viaja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99532" y="5738094"/>
            <a:ext cx="81449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Viajes fuera del área geográfica cubierta por el programa sin autorización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2" r="30467"/>
          <a:stretch/>
        </p:blipFill>
        <p:spPr>
          <a:xfrm>
            <a:off x="6889670" y="3689689"/>
            <a:ext cx="2254330" cy="2048405"/>
          </a:xfrm>
          <a:prstGeom prst="rect">
            <a:avLst/>
          </a:prstGeom>
        </p:spPr>
      </p:pic>
      <p:sp>
        <p:nvSpPr>
          <p:cNvPr id="7" name="Título 2"/>
          <p:cNvSpPr txBox="1">
            <a:spLocks noGrp="1"/>
          </p:cNvSpPr>
          <p:nvPr>
            <p:ph type="title"/>
          </p:nvPr>
        </p:nvSpPr>
        <p:spPr>
          <a:xfrm>
            <a:off x="757765" y="931715"/>
            <a:ext cx="7886700" cy="13255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en la presentación de gastos</a:t>
            </a: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2007-2013</a:t>
            </a:r>
          </a:p>
        </p:txBody>
      </p:sp>
    </p:spTree>
    <p:extLst>
      <p:ext uri="{BB962C8B-B14F-4D97-AF65-F5344CB8AC3E}">
        <p14:creationId xmlns:p14="http://schemas.microsoft.com/office/powerpoint/2010/main" val="83944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59231" y="2034541"/>
            <a:ext cx="791633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2000" i="1" dirty="0">
                <a:solidFill>
                  <a:srgbClr val="0000FF"/>
                </a:solidFill>
              </a:rPr>
              <a:t>Expertos externos y servicios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No está clara la relación de los servicios contratados con los objetivos del proyecto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Incumplimientos de la normativa de contratación aplicable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Documentación justificativa de la contratación incompleta o insuficiente 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Pagos insuficientemente documentados 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No se incluyen medidas para evitar la doble financiación 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No hay justificación suficiente de que el servicio se ha prestado</a:t>
            </a:r>
          </a:p>
          <a:p>
            <a:pPr marL="449263" indent="-2714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prstClr val="black"/>
                </a:solidFill>
              </a:rPr>
              <a:t>Se incluye el IVA a pesar de ser recuperable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336" y="3912896"/>
            <a:ext cx="1224000" cy="1224000"/>
          </a:xfrm>
          <a:prstGeom prst="rect">
            <a:avLst/>
          </a:prstGeom>
        </p:spPr>
      </p:pic>
      <p:sp>
        <p:nvSpPr>
          <p:cNvPr id="5" name="Título 2"/>
          <p:cNvSpPr txBox="1">
            <a:spLocks noGrp="1"/>
          </p:cNvSpPr>
          <p:nvPr>
            <p:ph type="title"/>
          </p:nvPr>
        </p:nvSpPr>
        <p:spPr>
          <a:xfrm>
            <a:off x="482811" y="938150"/>
            <a:ext cx="7869174" cy="8679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0000FF"/>
                </a:solidFill>
              </a:rPr>
              <a:t>Errores más frecuentes en la presentación de gastos</a:t>
            </a:r>
          </a:p>
          <a:p>
            <a:pPr algn="ctr"/>
            <a:r>
              <a:rPr lang="es-ES" sz="2800" b="1" dirty="0">
                <a:solidFill>
                  <a:srgbClr val="0000FF"/>
                </a:solidFill>
              </a:rPr>
              <a:t>Período 2007-2013</a:t>
            </a:r>
          </a:p>
        </p:txBody>
      </p:sp>
    </p:spTree>
    <p:extLst>
      <p:ext uri="{BB962C8B-B14F-4D97-AF65-F5344CB8AC3E}">
        <p14:creationId xmlns:p14="http://schemas.microsoft.com/office/powerpoint/2010/main" val="2813289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940</Words>
  <Application>Microsoft Office PowerPoint</Application>
  <PresentationFormat>Presentación en pantalla (4:3)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Microsoft YaHei</vt:lpstr>
      <vt:lpstr>Arial</vt:lpstr>
      <vt:lpstr>Calibri</vt:lpstr>
      <vt:lpstr>Calibri Light</vt:lpstr>
      <vt:lpstr>Mangal</vt:lpstr>
      <vt:lpstr>Segoe UI</vt:lpstr>
      <vt:lpstr>Wingdings</vt:lpstr>
      <vt:lpstr>Tema de Office</vt:lpstr>
      <vt:lpstr>Errores más frecuentes en la presentación de gastos Período 2007-2013 y recomendaciones</vt:lpstr>
      <vt:lpstr>Errores más frecuentes en Período 2007-2013</vt:lpstr>
      <vt:lpstr>Errores más frecuentes en Período 2007-2013</vt:lpstr>
      <vt:lpstr>Errores más frecuentes en Período 2007-2013</vt:lpstr>
      <vt:lpstr>Errores más frecuentes en Período 2007-2013</vt:lpstr>
      <vt:lpstr>Errores más frecuentes en Período 2007-2013 (Por categorías de gasto)</vt:lpstr>
      <vt:lpstr>Errores más frecuentes en la presentación de gastos Período 2007-2013 (Por categorías)</vt:lpstr>
      <vt:lpstr>Errores más frecuentes en la presentación de gastos Período 2007-2013</vt:lpstr>
      <vt:lpstr>Errores más frecuentes en la presentación de gastos Período 2007-2013</vt:lpstr>
      <vt:lpstr>Errores más frecuentes en la presentación de gastos Período 2007-2013</vt:lpstr>
      <vt:lpstr>Presentación de PowerPoint</vt:lpstr>
      <vt:lpstr>Presentación de PowerPoint</vt:lpstr>
      <vt:lpstr>Presentación de PowerPoint</vt:lpstr>
    </vt:vector>
  </TitlesOfParts>
  <Company>IGAE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Santos Caja, Consuelo</dc:creator>
  <cp:lastModifiedBy>Garrido Cañamero, Maria Prado</cp:lastModifiedBy>
  <cp:revision>109</cp:revision>
  <cp:lastPrinted>2018-05-30T12:56:25Z</cp:lastPrinted>
  <dcterms:created xsi:type="dcterms:W3CDTF">2016-06-27T09:53:28Z</dcterms:created>
  <dcterms:modified xsi:type="dcterms:W3CDTF">2018-05-30T13:01:32Z</dcterms:modified>
</cp:coreProperties>
</file>