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951" r:id="rId2"/>
  </p:sldMasterIdLst>
  <p:notesMasterIdLst>
    <p:notesMasterId r:id="rId31"/>
  </p:notesMasterIdLst>
  <p:handoutMasterIdLst>
    <p:handoutMasterId r:id="rId32"/>
  </p:handoutMasterIdLst>
  <p:sldIdLst>
    <p:sldId id="807" r:id="rId3"/>
    <p:sldId id="842" r:id="rId4"/>
    <p:sldId id="815" r:id="rId5"/>
    <p:sldId id="845" r:id="rId6"/>
    <p:sldId id="850" r:id="rId7"/>
    <p:sldId id="858" r:id="rId8"/>
    <p:sldId id="856" r:id="rId9"/>
    <p:sldId id="852" r:id="rId10"/>
    <p:sldId id="851" r:id="rId11"/>
    <p:sldId id="822" r:id="rId12"/>
    <p:sldId id="824" r:id="rId13"/>
    <p:sldId id="846" r:id="rId14"/>
    <p:sldId id="812" r:id="rId15"/>
    <p:sldId id="825" r:id="rId16"/>
    <p:sldId id="817" r:id="rId17"/>
    <p:sldId id="819" r:id="rId18"/>
    <p:sldId id="818" r:id="rId19"/>
    <p:sldId id="831" r:id="rId20"/>
    <p:sldId id="853" r:id="rId21"/>
    <p:sldId id="830" r:id="rId22"/>
    <p:sldId id="843" r:id="rId23"/>
    <p:sldId id="838" r:id="rId24"/>
    <p:sldId id="836" r:id="rId25"/>
    <p:sldId id="837" r:id="rId26"/>
    <p:sldId id="834" r:id="rId27"/>
    <p:sldId id="829" r:id="rId28"/>
    <p:sldId id="854" r:id="rId29"/>
    <p:sldId id="855" r:id="rId30"/>
  </p:sldIdLst>
  <p:sldSz cx="12192000" cy="6858000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00"/>
    <a:srgbClr val="0066FF"/>
    <a:srgbClr val="0000CC"/>
    <a:srgbClr val="000099"/>
    <a:srgbClr val="0000FF"/>
    <a:srgbClr val="FF0000"/>
    <a:srgbClr val="E93783"/>
    <a:srgbClr val="3333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94049" autoAdjust="0"/>
  </p:normalViewPr>
  <p:slideViewPr>
    <p:cSldViewPr>
      <p:cViewPr varScale="1">
        <p:scale>
          <a:sx n="67" d="100"/>
          <a:sy n="67" d="100"/>
        </p:scale>
        <p:origin x="48" y="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8" tIns="46344" rIns="92688" bIns="46344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8" tIns="46344" rIns="92688" bIns="463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7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8" tIns="46344" rIns="92688" bIns="46344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29307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88" tIns="46344" rIns="92688" bIns="463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A214CA5-2E97-467F-94B7-02834E8D3A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829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342" cy="495793"/>
          </a:xfrm>
          <a:prstGeom prst="rect">
            <a:avLst/>
          </a:prstGeom>
        </p:spPr>
        <p:txBody>
          <a:bodyPr vert="horz" lIns="92688" tIns="46344" rIns="92688" bIns="46344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814" y="1"/>
            <a:ext cx="2944342" cy="495793"/>
          </a:xfrm>
          <a:prstGeom prst="rect">
            <a:avLst/>
          </a:prstGeom>
        </p:spPr>
        <p:txBody>
          <a:bodyPr vert="horz" lIns="92688" tIns="46344" rIns="92688" bIns="46344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1FEB0AA-FC36-4E01-B1DD-5B17FA467A58}" type="datetimeFigureOut">
              <a:rPr lang="es-ES"/>
              <a:pPr>
                <a:defRPr/>
              </a:pPr>
              <a:t>11/12/2019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8" tIns="46344" rIns="92688" bIns="46344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65" y="4714652"/>
            <a:ext cx="5438748" cy="4466757"/>
          </a:xfrm>
          <a:prstGeom prst="rect">
            <a:avLst/>
          </a:prstGeom>
        </p:spPr>
        <p:txBody>
          <a:bodyPr vert="horz" lIns="92688" tIns="46344" rIns="92688" bIns="46344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9307"/>
            <a:ext cx="2944342" cy="495793"/>
          </a:xfrm>
          <a:prstGeom prst="rect">
            <a:avLst/>
          </a:prstGeom>
        </p:spPr>
        <p:txBody>
          <a:bodyPr vert="horz" lIns="92688" tIns="46344" rIns="92688" bIns="46344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814" y="9429307"/>
            <a:ext cx="2944342" cy="495793"/>
          </a:xfrm>
          <a:prstGeom prst="rect">
            <a:avLst/>
          </a:prstGeom>
        </p:spPr>
        <p:txBody>
          <a:bodyPr vert="horz" lIns="92688" tIns="46344" rIns="92688" bIns="46344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0333594-6464-45A8-AC5F-942111C92B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533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A17F3-D89A-46B8-B294-C35FC7AE98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7125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9728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79900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A17F3-D89A-46B8-B294-C35FC7AE98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694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0CCB-AE00-456E-9DDF-99096A6FB2D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9814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836046-EDA3-4624-A232-A8939BD7B47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77034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280C9-0AD7-4F57-8794-A50AF8FC58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15092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280C9-0AD7-4F57-8794-A50AF8FC58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1837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280C9-0AD7-4F57-8794-A50AF8FC58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75969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836046-EDA3-4624-A232-A8939BD7B47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159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78631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280C9-0AD7-4F57-8794-A50AF8FC58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384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4310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0126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12619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37393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35224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40603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3307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 Imagen" descr="fondo_ppt_gde_greca_gri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03267" y="64484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7F16ABFB-D5A9-41F5-837D-F386EF4E7F3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1028" name="7 Imagen" descr="Espan¦âa - Portugal_ES_FUND_RGB-01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7933" y="0"/>
            <a:ext cx="417406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16ABFB-D5A9-41F5-837D-F386EF4E7F3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7" name="6 Imagen" descr="fondo_ppt_gde_greca_gris.jpg">
            <a:extLst>
              <a:ext uri="{FF2B5EF4-FFF2-40B4-BE49-F238E27FC236}">
                <a16:creationId xmlns="" xmlns:a16="http://schemas.microsoft.com/office/drawing/2014/main" id="{F4A05BDD-0209-4B25-849C-95A1AC86CB7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Espan¦âa - Portugal_ES_FUND_RGB-01.png">
            <a:extLst>
              <a:ext uri="{FF2B5EF4-FFF2-40B4-BE49-F238E27FC236}">
                <a16:creationId xmlns="" xmlns:a16="http://schemas.microsoft.com/office/drawing/2014/main" id="{C3E48084-D761-43FC-9162-68642FE42B2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017933" y="0"/>
            <a:ext cx="417406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1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8" r:id="rId16"/>
    <p:sldLayoutId id="2147483970" r:id="rId17"/>
    <p:sldLayoutId id="2147483971" r:id="rId18"/>
    <p:sldLayoutId id="21474839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www.facebook.com/poctep/videos/448450335699421/?__xts__%5b0%5d=68.ARCcuYE-THcqw1d_hFzBdOxQWrM2ijBCD9hc91FfoSgUXTC1-Av3nr0bK0KM925-L--DHXpkdmVb8OECWwqas5IHO71y0WqxYqikLKOtyFPoIUCYiYo4I-olGzgBGMKM6dNh7REpNUA02dN23_j2zL7FaVRUdU59kTrLe8-1ourtxYpMCdJ-PDzl7ZlVcq6aQi_LZxdn5D-nL_hEkYDJ9mtNNuqcf13wzOY_HKYWKMM0vvh4FgUp6AAaLZ3mHxB-_HhIAQHZzIrwpT_QYRVOBR2OtkCxD-pF0mM15SnrHtRZrlD-SQFFB4Ok65jdYSiaQeYnHSHTYhQGjvFG04XHrMHol8ZwitGbKhpeHw&amp;__tn__=-R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0" b="17292"/>
          <a:stretch/>
        </p:blipFill>
        <p:spPr>
          <a:xfrm>
            <a:off x="0" y="3933056"/>
            <a:ext cx="12192000" cy="2952328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399463" y="6448429"/>
            <a:ext cx="2133600" cy="365125"/>
          </a:xfrm>
        </p:spPr>
        <p:txBody>
          <a:bodyPr/>
          <a:lstStyle/>
          <a:p>
            <a:pPr>
              <a:defRPr/>
            </a:pPr>
            <a:fld id="{AC8CBB06-DF98-498F-9DC9-826ED3EECDFC}" type="slidenum">
              <a:rPr lang="es-ES"/>
              <a:pPr>
                <a:defRPr/>
              </a:pPr>
              <a:t>1</a:t>
            </a:fld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767408" y="2793300"/>
            <a:ext cx="1065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0099"/>
                </a:solidFill>
                <a:latin typeface="Trebuchet MS" panose="020B0603020202020204" pitchFamily="34" charset="0"/>
              </a:rPr>
              <a:t>Informação, Comunicação e Visibilidade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3573016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Seminário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projetos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2ª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convocatória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– Sevilla, 12/12/2019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53423"/>
            <a:ext cx="5009299" cy="18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0 Imagen" descr="Espan¦âa - Portugal_ES_FUND_RGB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64" y="2569012"/>
            <a:ext cx="80438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6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021178-E4B3-4EFC-ADF2-A5E1DE504849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10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1269" name="34 Grupo"/>
          <p:cNvGrpSpPr>
            <a:grpSpLocks/>
          </p:cNvGrpSpPr>
          <p:nvPr/>
        </p:nvGrpSpPr>
        <p:grpSpPr bwMode="auto">
          <a:xfrm>
            <a:off x="2135435" y="1713168"/>
            <a:ext cx="360363" cy="1150939"/>
            <a:chOff x="971600" y="1988840"/>
            <a:chExt cx="360040" cy="1152128"/>
          </a:xfrm>
        </p:grpSpPr>
        <p:cxnSp>
          <p:nvCxnSpPr>
            <p:cNvPr id="26" name="25 Conector recto"/>
            <p:cNvCxnSpPr/>
            <p:nvPr/>
          </p:nvCxnSpPr>
          <p:spPr>
            <a:xfrm flipV="1">
              <a:off x="971600" y="1988840"/>
              <a:ext cx="0" cy="1152128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>
              <a:off x="971600" y="1988840"/>
              <a:ext cx="360040" cy="0"/>
            </a:xfrm>
            <a:prstGeom prst="straightConnector1">
              <a:avLst/>
            </a:prstGeom>
            <a:ln w="1905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0" name="29 CuadroTexto"/>
          <p:cNvSpPr txBox="1">
            <a:spLocks noChangeArrowheads="1"/>
          </p:cNvSpPr>
          <p:nvPr/>
        </p:nvSpPr>
        <p:spPr bwMode="auto">
          <a:xfrm>
            <a:off x="2568029" y="1495679"/>
            <a:ext cx="2519783" cy="400110"/>
          </a:xfrm>
          <a:prstGeom prst="rect">
            <a:avLst/>
          </a:prstGeom>
          <a:noFill/>
          <a:ln w="158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pt-PT" sz="2000" dirty="0">
                <a:latin typeface="Trebuchet MS" panose="020B0603020202020204" pitchFamily="34" charset="0"/>
                <a:cs typeface="Arial" charset="0"/>
              </a:rPr>
              <a:t>Pictograma</a:t>
            </a:r>
            <a:r>
              <a:rPr lang="es-ES_tradnl" altLang="pt-PT" sz="2000" dirty="0">
                <a:latin typeface="Trebuchet MS" panose="020B0603020202020204" pitchFamily="34" charset="0"/>
              </a:rPr>
              <a:t> </a:t>
            </a:r>
            <a:r>
              <a:rPr lang="es-ES_tradnl" altLang="pt-PT" sz="2000" b="1" dirty="0">
                <a:latin typeface="Trebuchet MS" panose="020B0603020202020204" pitchFamily="34" charset="0"/>
                <a:cs typeface="Arial" charset="0"/>
              </a:rPr>
              <a:t>POCTEP</a:t>
            </a:r>
            <a:endParaRPr lang="es-ES" altLang="pt-PT" sz="2000" b="1" dirty="0"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8183810" y="2937131"/>
            <a:ext cx="1439863" cy="1223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dirty="0"/>
          </a:p>
        </p:txBody>
      </p:sp>
      <p:sp>
        <p:nvSpPr>
          <p:cNvPr id="11272" name="38 CuadroTexto"/>
          <p:cNvSpPr txBox="1">
            <a:spLocks noChangeArrowheads="1"/>
          </p:cNvSpPr>
          <p:nvPr/>
        </p:nvSpPr>
        <p:spPr bwMode="auto">
          <a:xfrm>
            <a:off x="7651488" y="1489259"/>
            <a:ext cx="2902853" cy="707886"/>
          </a:xfrm>
          <a:prstGeom prst="rect">
            <a:avLst/>
          </a:prstGeom>
          <a:noFill/>
          <a:ln w="158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pt-PT" sz="2000" dirty="0" smtClean="0">
                <a:latin typeface="Trebuchet MS" panose="020B0603020202020204" pitchFamily="34" charset="0"/>
                <a:cs typeface="Arial" charset="0"/>
              </a:rPr>
              <a:t>Emblema </a:t>
            </a:r>
            <a:r>
              <a:rPr lang="es-ES_tradnl" altLang="pt-PT" sz="2000" dirty="0" err="1" smtClean="0">
                <a:latin typeface="Trebuchet MS" panose="020B0603020202020204" pitchFamily="34" charset="0"/>
                <a:cs typeface="Arial" charset="0"/>
              </a:rPr>
              <a:t>com</a:t>
            </a:r>
            <a:r>
              <a:rPr lang="es-ES_tradnl" altLang="pt-PT" sz="2000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2000" dirty="0" err="1" smtClean="0">
                <a:latin typeface="Trebuchet MS" panose="020B0603020202020204" pitchFamily="34" charset="0"/>
                <a:cs typeface="Arial" charset="0"/>
              </a:rPr>
              <a:t>menção</a:t>
            </a:r>
            <a:r>
              <a:rPr lang="es-ES_tradnl" altLang="pt-PT" sz="2000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" altLang="pt-PT" sz="2000" b="1" dirty="0" smtClean="0">
                <a:latin typeface="Trebuchet MS" panose="020B0603020202020204" pitchFamily="34" charset="0"/>
                <a:cs typeface="Arial" charset="0"/>
              </a:rPr>
              <a:t>“</a:t>
            </a:r>
            <a:r>
              <a:rPr lang="es-ES" altLang="pt-PT" sz="2000" b="1" dirty="0" err="1" smtClean="0">
                <a:latin typeface="Trebuchet MS" panose="020B0603020202020204" pitchFamily="34" charset="0"/>
                <a:cs typeface="Arial" charset="0"/>
              </a:rPr>
              <a:t>União</a:t>
            </a:r>
            <a:r>
              <a:rPr lang="es-ES" altLang="pt-PT" sz="2000" b="1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" altLang="pt-PT" sz="2000" b="1" dirty="0" err="1" smtClean="0">
                <a:latin typeface="Trebuchet MS" panose="020B0603020202020204" pitchFamily="34" charset="0"/>
                <a:cs typeface="Arial" charset="0"/>
              </a:rPr>
              <a:t>Europeia</a:t>
            </a:r>
            <a:r>
              <a:rPr lang="es-ES" altLang="pt-PT" sz="2000" b="1" dirty="0" smtClean="0">
                <a:latin typeface="Trebuchet MS" panose="020B0603020202020204" pitchFamily="34" charset="0"/>
                <a:cs typeface="Arial" charset="0"/>
              </a:rPr>
              <a:t>”</a:t>
            </a:r>
            <a:r>
              <a:rPr lang="es-ES_tradnl" altLang="pt-PT" sz="2000" b="1" dirty="0" smtClean="0">
                <a:latin typeface="Trebuchet MS" panose="020B0603020202020204" pitchFamily="34" charset="0"/>
                <a:cs typeface="Arial" charset="0"/>
              </a:rPr>
              <a:t> </a:t>
            </a:r>
            <a:endParaRPr lang="es-ES" altLang="pt-PT" sz="2000" b="1" dirty="0">
              <a:latin typeface="Trebuchet MS" panose="020B0603020202020204" pitchFamily="34" charset="0"/>
              <a:cs typeface="Arial" charset="0"/>
            </a:endParaRPr>
          </a:p>
        </p:txBody>
      </p:sp>
      <p:cxnSp>
        <p:nvCxnSpPr>
          <p:cNvPr id="41" name="40 Conector recto de flecha"/>
          <p:cNvCxnSpPr/>
          <p:nvPr/>
        </p:nvCxnSpPr>
        <p:spPr>
          <a:xfrm flipV="1">
            <a:off x="8975969" y="2071941"/>
            <a:ext cx="0" cy="865188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Rectángulo"/>
          <p:cNvSpPr/>
          <p:nvPr/>
        </p:nvSpPr>
        <p:spPr>
          <a:xfrm>
            <a:off x="3791195" y="4592895"/>
            <a:ext cx="3097212" cy="3603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275" name="45 CuadroTexto"/>
          <p:cNvSpPr txBox="1">
            <a:spLocks noChangeArrowheads="1"/>
          </p:cNvSpPr>
          <p:nvPr/>
        </p:nvSpPr>
        <p:spPr bwMode="auto">
          <a:xfrm>
            <a:off x="911989" y="5230700"/>
            <a:ext cx="3567054" cy="830997"/>
          </a:xfrm>
          <a:prstGeom prst="rect">
            <a:avLst/>
          </a:prstGeom>
          <a:noFill/>
          <a:ln w="158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_tradnl" altLang="pt-PT" sz="2400" dirty="0" err="1" smtClean="0">
                <a:latin typeface="Trebuchet MS" panose="020B0603020202020204" pitchFamily="34" charset="0"/>
                <a:cs typeface="Arial" charset="0"/>
              </a:rPr>
              <a:t>Referência</a:t>
            </a:r>
            <a:r>
              <a:rPr lang="es-ES_tradnl" altLang="pt-PT" sz="2400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2400" dirty="0" err="1" smtClean="0">
                <a:latin typeface="Trebuchet MS" panose="020B0603020202020204" pitchFamily="34" charset="0"/>
                <a:cs typeface="Arial" charset="0"/>
              </a:rPr>
              <a:t>ao</a:t>
            </a:r>
            <a:r>
              <a:rPr lang="es-ES_tradnl" altLang="pt-PT" sz="2400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2400" b="1" dirty="0" smtClean="0">
                <a:latin typeface="Trebuchet MS" panose="020B0603020202020204" pitchFamily="34" charset="0"/>
                <a:cs typeface="Arial" charset="0"/>
              </a:rPr>
              <a:t>Fundo </a:t>
            </a:r>
            <a:r>
              <a:rPr lang="es-ES_tradnl" altLang="pt-PT" sz="2400" b="1" dirty="0">
                <a:latin typeface="Trebuchet MS" panose="020B0603020202020204" pitchFamily="34" charset="0"/>
                <a:cs typeface="Arial" charset="0"/>
              </a:rPr>
              <a:t>de </a:t>
            </a:r>
            <a:r>
              <a:rPr lang="es-ES_tradnl" altLang="pt-PT" sz="2400" b="1" dirty="0" err="1" smtClean="0">
                <a:latin typeface="Trebuchet MS" panose="020B0603020202020204" pitchFamily="34" charset="0"/>
                <a:cs typeface="Arial" charset="0"/>
              </a:rPr>
              <a:t>cofinanciamento</a:t>
            </a:r>
            <a:endParaRPr lang="es-ES" altLang="pt-PT" sz="2400" b="1" dirty="0">
              <a:latin typeface="Trebuchet MS" panose="020B0603020202020204" pitchFamily="34" charset="0"/>
              <a:cs typeface="Arial" charset="0"/>
            </a:endParaRPr>
          </a:p>
        </p:txBody>
      </p:sp>
      <p:grpSp>
        <p:nvGrpSpPr>
          <p:cNvPr id="11276" name="70 Grupo"/>
          <p:cNvGrpSpPr>
            <a:grpSpLocks/>
          </p:cNvGrpSpPr>
          <p:nvPr/>
        </p:nvGrpSpPr>
        <p:grpSpPr bwMode="auto">
          <a:xfrm>
            <a:off x="2927594" y="4737354"/>
            <a:ext cx="863600" cy="431800"/>
            <a:chOff x="1763688" y="5157192"/>
            <a:chExt cx="864096" cy="432048"/>
          </a:xfrm>
        </p:grpSpPr>
        <p:cxnSp>
          <p:nvCxnSpPr>
            <p:cNvPr id="48" name="47 Conector recto"/>
            <p:cNvCxnSpPr/>
            <p:nvPr/>
          </p:nvCxnSpPr>
          <p:spPr>
            <a:xfrm flipH="1">
              <a:off x="1763688" y="5157192"/>
              <a:ext cx="864096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 de flecha"/>
            <p:cNvCxnSpPr/>
            <p:nvPr/>
          </p:nvCxnSpPr>
          <p:spPr>
            <a:xfrm>
              <a:off x="1763688" y="5157192"/>
              <a:ext cx="0" cy="432048"/>
            </a:xfrm>
            <a:prstGeom prst="straightConnector1">
              <a:avLst/>
            </a:prstGeom>
            <a:ln w="1905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53 Rectángulo"/>
          <p:cNvSpPr/>
          <p:nvPr/>
        </p:nvSpPr>
        <p:spPr>
          <a:xfrm>
            <a:off x="1990972" y="2864105"/>
            <a:ext cx="1728787" cy="1223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278" name="54 CuadroTexto"/>
          <p:cNvSpPr txBox="1">
            <a:spLocks noChangeArrowheads="1"/>
          </p:cNvSpPr>
          <p:nvPr/>
        </p:nvSpPr>
        <p:spPr bwMode="auto">
          <a:xfrm>
            <a:off x="4457266" y="2142043"/>
            <a:ext cx="2592387" cy="461665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pt-PT" sz="2400" dirty="0">
                <a:latin typeface="Trebuchet MS" panose="020B0603020202020204" pitchFamily="34" charset="0"/>
                <a:cs typeface="Arial" charset="0"/>
              </a:rPr>
              <a:t>Logo </a:t>
            </a:r>
            <a:r>
              <a:rPr lang="es-ES_tradnl" altLang="pt-PT" sz="2400" b="1" dirty="0" smtClean="0">
                <a:latin typeface="Trebuchet MS" panose="020B0603020202020204" pitchFamily="34" charset="0"/>
                <a:cs typeface="Arial" charset="0"/>
              </a:rPr>
              <a:t>Interreg</a:t>
            </a:r>
            <a:endParaRPr lang="es-ES" altLang="pt-PT" sz="2400" b="1" dirty="0"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3864223" y="2937129"/>
            <a:ext cx="4175125" cy="10795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cxnSp>
        <p:nvCxnSpPr>
          <p:cNvPr id="61" name="60 Conector recto de flecha"/>
          <p:cNvCxnSpPr/>
          <p:nvPr/>
        </p:nvCxnSpPr>
        <p:spPr>
          <a:xfrm flipV="1">
            <a:off x="5735881" y="2576769"/>
            <a:ext cx="0" cy="36036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63 Rectángulo"/>
          <p:cNvSpPr/>
          <p:nvPr/>
        </p:nvSpPr>
        <p:spPr>
          <a:xfrm>
            <a:off x="3864221" y="4088067"/>
            <a:ext cx="4248151" cy="43338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282" name="64 CuadroTexto"/>
          <p:cNvSpPr txBox="1">
            <a:spLocks noChangeArrowheads="1"/>
          </p:cNvSpPr>
          <p:nvPr/>
        </p:nvSpPr>
        <p:spPr bwMode="auto">
          <a:xfrm>
            <a:off x="8079649" y="4866446"/>
            <a:ext cx="2808288" cy="830997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pt-PT" sz="2400" dirty="0" err="1" smtClean="0">
                <a:latin typeface="Trebuchet MS" panose="020B0603020202020204" pitchFamily="34" charset="0"/>
                <a:cs typeface="Arial" charset="0"/>
              </a:rPr>
              <a:t>Referência</a:t>
            </a:r>
            <a:r>
              <a:rPr lang="es-ES_tradnl" altLang="pt-PT" sz="2400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2400" b="1" dirty="0" err="1" smtClean="0">
                <a:latin typeface="Trebuchet MS" panose="020B0603020202020204" pitchFamily="34" charset="0"/>
                <a:cs typeface="Arial" charset="0"/>
              </a:rPr>
              <a:t>espaço</a:t>
            </a:r>
            <a:r>
              <a:rPr lang="es-ES_tradnl" altLang="pt-PT" sz="2400" b="1" dirty="0" smtClean="0">
                <a:latin typeface="Trebuchet MS" panose="020B0603020202020204" pitchFamily="34" charset="0"/>
                <a:cs typeface="Arial" charset="0"/>
              </a:rPr>
              <a:t> de </a:t>
            </a:r>
            <a:r>
              <a:rPr lang="es-ES_tradnl" altLang="pt-PT" sz="2400" b="1" dirty="0" err="1" smtClean="0">
                <a:latin typeface="Trebuchet MS" panose="020B0603020202020204" pitchFamily="34" charset="0"/>
                <a:cs typeface="Arial" charset="0"/>
              </a:rPr>
              <a:t>cooperação</a:t>
            </a:r>
            <a:endParaRPr lang="es-ES" altLang="pt-PT" sz="2400" b="1" dirty="0">
              <a:latin typeface="Trebuchet MS" panose="020B0603020202020204" pitchFamily="34" charset="0"/>
              <a:cs typeface="Arial" charset="0"/>
            </a:endParaRPr>
          </a:p>
        </p:txBody>
      </p:sp>
      <p:grpSp>
        <p:nvGrpSpPr>
          <p:cNvPr id="11283" name="69 Grupo"/>
          <p:cNvGrpSpPr>
            <a:grpSpLocks/>
          </p:cNvGrpSpPr>
          <p:nvPr/>
        </p:nvGrpSpPr>
        <p:grpSpPr bwMode="auto">
          <a:xfrm>
            <a:off x="8112373" y="4376991"/>
            <a:ext cx="719137" cy="431800"/>
            <a:chOff x="6948264" y="4797152"/>
            <a:chExt cx="720080" cy="432048"/>
          </a:xfrm>
        </p:grpSpPr>
        <p:cxnSp>
          <p:nvCxnSpPr>
            <p:cNvPr id="67" name="66 Conector recto"/>
            <p:cNvCxnSpPr/>
            <p:nvPr/>
          </p:nvCxnSpPr>
          <p:spPr>
            <a:xfrm>
              <a:off x="6948264" y="4797152"/>
              <a:ext cx="720080" cy="0"/>
            </a:xfrm>
            <a:prstGeom prst="line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>
              <a:off x="7668344" y="4797152"/>
              <a:ext cx="0" cy="432048"/>
            </a:xfrm>
            <a:prstGeom prst="straightConnector1">
              <a:avLst/>
            </a:prstGeom>
            <a:ln w="22225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0" y="495837"/>
            <a:ext cx="3431704" cy="580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CuadroTexto 32"/>
          <p:cNvSpPr txBox="1"/>
          <p:nvPr/>
        </p:nvSpPr>
        <p:spPr>
          <a:xfrm>
            <a:off x="162942" y="571072"/>
            <a:ext cx="326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Logo do Programa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79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pic>
        <p:nvPicPr>
          <p:cNvPr id="21" name="29 Imagen" descr="Espan¦âa - Portugal_ES_FUND_BW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183" y="4655393"/>
            <a:ext cx="2840828" cy="99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8 Imagen" descr="Espan¦âa - Portugal_ES_FUND_GRAYSCALE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036" y="3680513"/>
            <a:ext cx="2917867" cy="97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37 CuadroTexto"/>
          <p:cNvSpPr txBox="1">
            <a:spLocks noChangeArrowheads="1"/>
          </p:cNvSpPr>
          <p:nvPr/>
        </p:nvSpPr>
        <p:spPr bwMode="auto">
          <a:xfrm>
            <a:off x="4109293" y="1132800"/>
            <a:ext cx="5994020" cy="1815882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891" indent="-342891">
              <a:buClr>
                <a:srgbClr val="008000"/>
              </a:buClr>
              <a:buFont typeface="Wingdings" panose="05000000000000000000" pitchFamily="2" charset="2"/>
              <a:buChar char="ü"/>
              <a:defRPr/>
            </a:pPr>
            <a:r>
              <a:rPr lang="es-ES" altLang="pt-PT" sz="2400" dirty="0">
                <a:latin typeface="Trebuchet MS" panose="020B0603020202020204" pitchFamily="34" charset="0"/>
              </a:rPr>
              <a:t>R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ecomendado </a:t>
            </a:r>
            <a:r>
              <a:rPr lang="es-ES" altLang="pt-PT" sz="2400" b="1" dirty="0" smtClean="0">
                <a:latin typeface="Trebuchet MS" panose="020B0603020202020204" pitchFamily="34" charset="0"/>
              </a:rPr>
              <a:t>a </a:t>
            </a:r>
            <a:r>
              <a:rPr lang="es-ES" altLang="pt-PT" sz="4000" b="1" dirty="0" err="1" smtClean="0">
                <a:latin typeface="Trebuchet MS" panose="020B0603020202020204" pitchFamily="34" charset="0"/>
              </a:rPr>
              <a:t>c</a:t>
            </a:r>
            <a:r>
              <a:rPr lang="es-ES" altLang="pt-PT" sz="4000" b="1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o</a:t>
            </a:r>
            <a:r>
              <a:rPr lang="es-ES" altLang="pt-PT" sz="4000" b="1" dirty="0" err="1" smtClean="0">
                <a:solidFill>
                  <a:srgbClr val="00B050"/>
                </a:solidFill>
                <a:latin typeface="Trebuchet MS" panose="020B0603020202020204" pitchFamily="34" charset="0"/>
              </a:rPr>
              <a:t>r</a:t>
            </a:r>
            <a:r>
              <a:rPr lang="es-ES" altLang="pt-PT" sz="40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  <a:r>
              <a:rPr lang="es-ES" altLang="pt-PT" sz="4000" b="1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s</a:t>
            </a:r>
            <a:endParaRPr lang="es-ES" altLang="pt-PT" sz="2800" b="1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342891" indent="-342891">
              <a:buClr>
                <a:srgbClr val="008000"/>
              </a:buClr>
              <a:buFont typeface="Wingdings" panose="05000000000000000000" pitchFamily="2" charset="2"/>
              <a:buChar char="ü"/>
              <a:defRPr/>
            </a:pPr>
            <a:r>
              <a:rPr lang="es-ES" altLang="pt-PT" sz="2400" dirty="0" err="1" smtClean="0">
                <a:latin typeface="Trebuchet MS" panose="020B0603020202020204" pitchFamily="34" charset="0"/>
              </a:rPr>
              <a:t>Tamanho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 </a:t>
            </a:r>
            <a:r>
              <a:rPr lang="es-ES" altLang="pt-PT" sz="2400" dirty="0">
                <a:latin typeface="Trebuchet MS" panose="020B0603020202020204" pitchFamily="34" charset="0"/>
              </a:rPr>
              <a:t>mínimo: 50,4 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mm</a:t>
            </a:r>
          </a:p>
          <a:p>
            <a:pPr marL="342891" indent="-342891">
              <a:buClr>
                <a:srgbClr val="008000"/>
              </a:buClr>
              <a:buFont typeface="Wingdings" panose="05000000000000000000" pitchFamily="2" charset="2"/>
              <a:buChar char="ü"/>
              <a:defRPr/>
            </a:pPr>
            <a:r>
              <a:rPr lang="es-ES" altLang="pt-PT" sz="2400" dirty="0" err="1" smtClean="0">
                <a:latin typeface="Trebuchet MS" panose="020B0603020202020204" pitchFamily="34" charset="0"/>
              </a:rPr>
              <a:t>Em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 objetos </a:t>
            </a:r>
            <a:r>
              <a:rPr lang="es-ES" altLang="pt-PT" sz="2400" dirty="0" err="1" smtClean="0">
                <a:latin typeface="Trebuchet MS" panose="020B0603020202020204" pitchFamily="34" charset="0"/>
              </a:rPr>
              <a:t>muito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 </a:t>
            </a:r>
            <a:r>
              <a:rPr lang="es-ES" altLang="pt-PT" sz="2400" dirty="0" err="1" smtClean="0">
                <a:latin typeface="Trebuchet MS" panose="020B0603020202020204" pitchFamily="34" charset="0"/>
              </a:rPr>
              <a:t>pequenos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 se pode eliminar a </a:t>
            </a:r>
            <a:r>
              <a:rPr lang="es-ES" altLang="pt-PT" sz="2400" dirty="0" err="1" smtClean="0">
                <a:latin typeface="Trebuchet MS" panose="020B0603020202020204" pitchFamily="34" charset="0"/>
              </a:rPr>
              <a:t>referência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 </a:t>
            </a:r>
            <a:r>
              <a:rPr lang="es-ES" altLang="pt-PT" sz="2400" dirty="0" err="1" smtClean="0">
                <a:latin typeface="Trebuchet MS" panose="020B0603020202020204" pitchFamily="34" charset="0"/>
              </a:rPr>
              <a:t>ao</a:t>
            </a:r>
            <a:r>
              <a:rPr lang="es-ES" altLang="pt-PT" sz="2400" dirty="0" smtClean="0">
                <a:latin typeface="Trebuchet MS" panose="020B0603020202020204" pitchFamily="34" charset="0"/>
              </a:rPr>
              <a:t> FEDER</a:t>
            </a:r>
            <a:endParaRPr lang="es-ES" altLang="pt-PT" sz="2400" dirty="0">
              <a:latin typeface="Trebuchet MS" panose="020B0603020202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4"/>
          <a:stretch/>
        </p:blipFill>
        <p:spPr>
          <a:xfrm>
            <a:off x="1246913" y="620688"/>
            <a:ext cx="2688848" cy="261767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95837"/>
            <a:ext cx="2639616" cy="580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62942" y="571072"/>
            <a:ext cx="283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Uso do logo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1" y="3212976"/>
            <a:ext cx="3645343" cy="13150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44800" y="4581128"/>
            <a:ext cx="3816424" cy="14490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1127448" y="4725144"/>
            <a:ext cx="3370608" cy="1050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0" y="4619098"/>
            <a:ext cx="3347785" cy="12077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7367" y="3074032"/>
            <a:ext cx="4709543" cy="320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9995" y="4722985"/>
            <a:ext cx="2437299" cy="84157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909995" y="3680513"/>
            <a:ext cx="2437299" cy="90061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87" y="3835293"/>
            <a:ext cx="2310313" cy="631727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14620" r="79203" b="47052"/>
          <a:stretch/>
        </p:blipFill>
        <p:spPr>
          <a:xfrm>
            <a:off x="5909993" y="3762204"/>
            <a:ext cx="524439" cy="45888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 rot="21088015">
            <a:off x="2874201" y="5987595"/>
            <a:ext cx="2220750" cy="461665"/>
          </a:xfrm>
          <a:prstGeom prst="rect">
            <a:avLst/>
          </a:prstGeom>
          <a:solidFill>
            <a:schemeClr val="bg1"/>
          </a:solidFill>
          <a:ln w="22225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rebuchet MS" panose="020B0603020202020204" pitchFamily="34" charset="0"/>
              </a:rPr>
              <a:t>Recomendado</a:t>
            </a:r>
            <a:endParaRPr lang="es-ES" sz="2400" dirty="0">
              <a:latin typeface="Trebuchet MS" panose="020B06030202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 rot="21088015">
            <a:off x="7372256" y="5868622"/>
            <a:ext cx="2220750" cy="461665"/>
          </a:xfrm>
          <a:prstGeom prst="rect">
            <a:avLst/>
          </a:prstGeom>
          <a:solidFill>
            <a:schemeClr val="bg1"/>
          </a:solidFill>
          <a:ln w="22225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Trebuchet MS" panose="020B0603020202020204" pitchFamily="34" charset="0"/>
              </a:rPr>
              <a:t>Permitido</a:t>
            </a:r>
            <a:endParaRPr lang="es-E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35561" y="4509120"/>
            <a:ext cx="131121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479638" y="1395376"/>
            <a:ext cx="3598891" cy="2429108"/>
          </a:xfrm>
          <a:prstGeom prst="rect">
            <a:avLst/>
          </a:prstGeom>
        </p:spPr>
      </p:pic>
      <p:sp>
        <p:nvSpPr>
          <p:cNvPr id="11" name="37 CuadroTexto"/>
          <p:cNvSpPr txBox="1">
            <a:spLocks noChangeArrowheads="1"/>
          </p:cNvSpPr>
          <p:nvPr/>
        </p:nvSpPr>
        <p:spPr bwMode="auto">
          <a:xfrm>
            <a:off x="2423592" y="4024071"/>
            <a:ext cx="7625614" cy="107721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891" indent="-342891">
              <a:buClr>
                <a:srgbClr val="008000"/>
              </a:buClr>
              <a:buFont typeface="Wingdings" panose="05000000000000000000" pitchFamily="2" charset="2"/>
              <a:buChar char="ü"/>
              <a:defRPr/>
            </a:pPr>
            <a:r>
              <a:rPr lang="es-ES" altLang="pt-PT" sz="3200" dirty="0" smtClean="0">
                <a:latin typeface="Trebuchet MS" panose="020B0603020202020204" pitchFamily="34" charset="0"/>
              </a:rPr>
              <a:t>O logo </a:t>
            </a:r>
            <a:r>
              <a:rPr lang="es-ES" altLang="pt-PT" sz="3200" dirty="0" err="1" smtClean="0">
                <a:latin typeface="Trebuchet MS" panose="020B0603020202020204" pitchFamily="34" charset="0"/>
              </a:rPr>
              <a:t>não</a:t>
            </a:r>
            <a:r>
              <a:rPr lang="es-ES" altLang="pt-PT" sz="3200" dirty="0" smtClean="0">
                <a:latin typeface="Trebuchet MS" panose="020B0603020202020204" pitchFamily="34" charset="0"/>
              </a:rPr>
              <a:t> pode ser </a:t>
            </a:r>
            <a:r>
              <a:rPr lang="es-ES" altLang="pt-PT" sz="3200" dirty="0" err="1" smtClean="0">
                <a:latin typeface="Trebuchet MS" panose="020B0603020202020204" pitchFamily="34" charset="0"/>
              </a:rPr>
              <a:t>distorcido</a:t>
            </a:r>
            <a:endParaRPr lang="es-ES" altLang="pt-PT" sz="3200" dirty="0">
              <a:latin typeface="Trebuchet MS" panose="020B0603020202020204" pitchFamily="34" charset="0"/>
            </a:endParaRPr>
          </a:p>
          <a:p>
            <a:pPr marL="342891" indent="-342891">
              <a:buClr>
                <a:srgbClr val="008000"/>
              </a:buClr>
              <a:buFont typeface="Wingdings" panose="05000000000000000000" pitchFamily="2" charset="2"/>
              <a:buChar char="ü"/>
              <a:defRPr/>
            </a:pPr>
            <a:r>
              <a:rPr lang="es-ES" altLang="pt-PT" sz="3200" dirty="0" smtClean="0">
                <a:latin typeface="Trebuchet MS" panose="020B0603020202020204" pitchFamily="34" charset="0"/>
              </a:rPr>
              <a:t>Asegurar a </a:t>
            </a:r>
            <a:r>
              <a:rPr lang="es-ES" altLang="pt-PT" sz="3200" dirty="0" err="1" smtClean="0">
                <a:latin typeface="Trebuchet MS" panose="020B0603020202020204" pitchFamily="34" charset="0"/>
              </a:rPr>
              <a:t>visibilidade</a:t>
            </a:r>
            <a:r>
              <a:rPr lang="es-ES" altLang="pt-PT" sz="3200" dirty="0" smtClean="0">
                <a:latin typeface="Trebuchet MS" panose="020B0603020202020204" pitchFamily="34" charset="0"/>
              </a:rPr>
              <a:t> e o contraste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495837"/>
            <a:ext cx="2639616" cy="580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62942" y="571072"/>
            <a:ext cx="283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Uso do logo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318382"/>
            <a:ext cx="2619779" cy="131509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49" y="2600016"/>
            <a:ext cx="3391612" cy="73528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871864" y="2415596"/>
            <a:ext cx="3261465" cy="10582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54" y="2335671"/>
            <a:ext cx="3549495" cy="12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71" y="3212909"/>
            <a:ext cx="4621846" cy="195429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3075" name="6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4AB804-6E4D-4895-8E7F-D85A8230C796}" type="slidenum">
              <a:rPr lang="es-ES" altLang="es-ES">
                <a:solidFill>
                  <a:srgbClr val="F2F2F2"/>
                </a:solidFill>
                <a:latin typeface="Gill Sans MT" pitchFamily="34" charset="0"/>
              </a:rPr>
              <a:pPr eaLnBrk="1" hangingPunct="1"/>
              <a:t>13</a:t>
            </a:fld>
            <a:endParaRPr lang="es-ES" altLang="es-ES">
              <a:solidFill>
                <a:srgbClr val="F2F2F2"/>
              </a:solidFill>
              <a:latin typeface="Gill Sans MT" pitchFamily="34" charset="0"/>
            </a:endParaRPr>
          </a:p>
        </p:txBody>
      </p:sp>
      <p:sp>
        <p:nvSpPr>
          <p:cNvPr id="7" name="Rectângulo 9"/>
          <p:cNvSpPr>
            <a:spLocks noChangeArrowheads="1"/>
          </p:cNvSpPr>
          <p:nvPr/>
        </p:nvSpPr>
        <p:spPr bwMode="auto">
          <a:xfrm>
            <a:off x="1587759" y="2333038"/>
            <a:ext cx="6192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es-ES" sz="2800" dirty="0" err="1" smtClean="0">
                <a:latin typeface="Trebuchet MS" panose="020B0603020202020204" pitchFamily="34" charset="0"/>
              </a:rPr>
              <a:t>Opção</a:t>
            </a:r>
            <a:r>
              <a:rPr lang="es-ES_tradnl" altLang="es-ES" sz="2800" dirty="0" smtClean="0">
                <a:latin typeface="Trebuchet MS" panose="020B0603020202020204" pitchFamily="34" charset="0"/>
              </a:rPr>
              <a:t> 1</a:t>
            </a:r>
            <a:r>
              <a:rPr lang="es-ES_tradnl" altLang="es-ES" sz="2800" dirty="0">
                <a:latin typeface="Trebuchet MS" panose="020B0603020202020204" pitchFamily="34" charset="0"/>
              </a:rPr>
              <a:t>: Logo POCTEP + </a:t>
            </a:r>
            <a:r>
              <a:rPr lang="es-ES_tradnl" altLang="es-ES" sz="2800" b="1" dirty="0" smtClean="0">
                <a:latin typeface="Trebuchet MS" panose="020B0603020202020204" pitchFamily="34" charset="0"/>
              </a:rPr>
              <a:t>Acrónimo</a:t>
            </a:r>
            <a:endParaRPr lang="es-ES" altLang="es-ES" sz="2800" dirty="0">
              <a:latin typeface="Trebuchet MS" panose="020B0603020202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379914" y="3031205"/>
            <a:ext cx="66439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7 Rectángulo"/>
          <p:cNvSpPr>
            <a:spLocks noChangeArrowheads="1"/>
          </p:cNvSpPr>
          <p:nvPr/>
        </p:nvSpPr>
        <p:spPr bwMode="auto">
          <a:xfrm>
            <a:off x="0" y="499306"/>
            <a:ext cx="3935760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pt-PT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Opción</a:t>
            </a:r>
            <a:r>
              <a:rPr lang="es-ES_tradnl" altLang="pt-PT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pt-PT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recomendada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92" y="3845204"/>
            <a:ext cx="666751" cy="6667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87" y="4561367"/>
            <a:ext cx="664156" cy="6641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90" y="3153747"/>
            <a:ext cx="666751" cy="666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89" y="2432883"/>
            <a:ext cx="666751" cy="6667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89" y="5225523"/>
            <a:ext cx="715354" cy="696278"/>
          </a:xfrm>
          <a:prstGeom prst="ellipse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514503" y="2564937"/>
            <a:ext cx="1356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</a:rPr>
              <a:t>INVESTIGAÇÃO</a:t>
            </a:r>
            <a:endParaRPr lang="es-ES" sz="1200" b="1" dirty="0">
              <a:solidFill>
                <a:srgbClr val="FFC000"/>
              </a:solidFill>
            </a:endParaRPr>
          </a:p>
          <a:p>
            <a:r>
              <a:rPr lang="es-ES" sz="1200" b="1" dirty="0">
                <a:solidFill>
                  <a:srgbClr val="FFC000"/>
                </a:solidFill>
              </a:rPr>
              <a:t>E </a:t>
            </a:r>
            <a:r>
              <a:rPr lang="es-ES" sz="1200" b="1" dirty="0" smtClean="0">
                <a:solidFill>
                  <a:srgbClr val="FFC000"/>
                </a:solidFill>
              </a:rPr>
              <a:t>INOVAÇÃO</a:t>
            </a:r>
            <a:endParaRPr lang="es-ES" sz="1200" b="1" dirty="0">
              <a:solidFill>
                <a:srgbClr val="FFC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507084" y="3365442"/>
            <a:ext cx="1604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solidFill>
                  <a:srgbClr val="00B0F0"/>
                </a:solidFill>
              </a:rPr>
              <a:t>COMPETITIVIDADE</a:t>
            </a:r>
            <a:endParaRPr lang="es-ES" sz="1200" b="1" dirty="0">
              <a:solidFill>
                <a:srgbClr val="00B0F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507084" y="3922962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solidFill>
                  <a:srgbClr val="92D050"/>
                </a:solidFill>
              </a:rPr>
              <a:t>MEIO </a:t>
            </a:r>
            <a:endParaRPr lang="es-ES" sz="1200" b="1" dirty="0">
              <a:solidFill>
                <a:srgbClr val="92D050"/>
              </a:solidFill>
            </a:endParaRPr>
          </a:p>
          <a:p>
            <a:r>
              <a:rPr lang="es-ES" sz="1200" b="1" dirty="0" smtClean="0">
                <a:solidFill>
                  <a:srgbClr val="92D050"/>
                </a:solidFill>
              </a:rPr>
              <a:t>AMBIENTE</a:t>
            </a:r>
            <a:endParaRPr lang="es-ES" sz="1200" b="1" dirty="0">
              <a:solidFill>
                <a:srgbClr val="92D05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534441" y="4665148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solidFill>
                  <a:srgbClr val="E93783"/>
                </a:solidFill>
              </a:rPr>
              <a:t>ALTERAÇÃO</a:t>
            </a:r>
            <a:endParaRPr lang="es-ES" sz="1200" b="1" dirty="0">
              <a:solidFill>
                <a:srgbClr val="92D050"/>
              </a:solidFill>
            </a:endParaRPr>
          </a:p>
          <a:p>
            <a:r>
              <a:rPr lang="es-ES" sz="1200" b="1" dirty="0" smtClean="0">
                <a:solidFill>
                  <a:srgbClr val="E93783"/>
                </a:solidFill>
              </a:rPr>
              <a:t>CLIMÁTICA</a:t>
            </a:r>
            <a:endParaRPr lang="es-ES" sz="1200" b="1" dirty="0">
              <a:solidFill>
                <a:srgbClr val="E93783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507084" y="5342829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solidFill>
                  <a:srgbClr val="006666"/>
                </a:solidFill>
              </a:rPr>
              <a:t>CAPACIDADE </a:t>
            </a:r>
            <a:endParaRPr lang="es-ES" sz="1200" b="1" dirty="0">
              <a:solidFill>
                <a:srgbClr val="006666"/>
              </a:solidFill>
            </a:endParaRPr>
          </a:p>
          <a:p>
            <a:r>
              <a:rPr lang="es-ES" sz="1200" b="1" dirty="0">
                <a:solidFill>
                  <a:srgbClr val="006666"/>
                </a:solidFill>
              </a:rPr>
              <a:t>INSTITUCIONAL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767889" y="1439505"/>
            <a:ext cx="2422805" cy="64633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0" indent="0">
              <a:buClr>
                <a:srgbClr val="008000"/>
              </a:buClr>
            </a:pPr>
            <a:r>
              <a:rPr lang="es-ES_tradnl" altLang="pt-PT" b="1" dirty="0" err="1" smtClean="0">
                <a:latin typeface="Trebuchet MS" panose="020B0603020202020204" pitchFamily="34" charset="0"/>
              </a:rPr>
              <a:t>Cores</a:t>
            </a:r>
            <a:r>
              <a:rPr lang="es-ES_tradnl" altLang="pt-PT" b="1" dirty="0" smtClean="0">
                <a:latin typeface="Trebuchet MS" panose="020B0603020202020204" pitchFamily="34" charset="0"/>
              </a:rPr>
              <a:t> </a:t>
            </a:r>
            <a:r>
              <a:rPr lang="es-ES_tradnl" altLang="pt-PT" dirty="0" smtClean="0">
                <a:latin typeface="Trebuchet MS" panose="020B0603020202020204" pitchFamily="34" charset="0"/>
              </a:rPr>
              <a:t>acrónimo: </a:t>
            </a:r>
            <a:r>
              <a:rPr lang="es-ES_tradnl" altLang="pt-PT" b="1" dirty="0">
                <a:latin typeface="Trebuchet MS" panose="020B0603020202020204" pitchFamily="34" charset="0"/>
              </a:rPr>
              <a:t>Objetivo</a:t>
            </a:r>
            <a:r>
              <a:rPr lang="es-ES_tradnl" altLang="pt-PT" dirty="0">
                <a:latin typeface="Trebuchet MS" panose="020B0603020202020204" pitchFamily="34" charset="0"/>
              </a:rPr>
              <a:t> Temático</a:t>
            </a:r>
            <a:endParaRPr lang="es-ES" altLang="pt-PT" dirty="0">
              <a:latin typeface="Trebuchet MS" panose="020B0603020202020204" pitchFamily="34" charset="0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8274242" y="1109431"/>
            <a:ext cx="0" cy="5066019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Identidad 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ângulo 9"/>
          <p:cNvSpPr>
            <a:spLocks noChangeArrowheads="1"/>
          </p:cNvSpPr>
          <p:nvPr/>
        </p:nvSpPr>
        <p:spPr bwMode="auto">
          <a:xfrm>
            <a:off x="2306204" y="1501788"/>
            <a:ext cx="75795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891" indent="-342891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es-ES_tradnl" altLang="es-ES" sz="2800" dirty="0" err="1" smtClean="0">
                <a:latin typeface="Trebuchet MS" panose="020B0603020202020204" pitchFamily="34" charset="0"/>
              </a:rPr>
              <a:t>Opção</a:t>
            </a:r>
            <a:r>
              <a:rPr lang="es-ES_tradnl" altLang="es-ES" sz="2800" dirty="0" smtClean="0">
                <a:latin typeface="Trebuchet MS" panose="020B0603020202020204" pitchFamily="34" charset="0"/>
              </a:rPr>
              <a:t> 2</a:t>
            </a:r>
            <a:r>
              <a:rPr lang="es-ES_tradnl" altLang="es-ES" sz="2800" dirty="0">
                <a:latin typeface="Trebuchet MS" panose="020B0603020202020204" pitchFamily="34" charset="0"/>
              </a:rPr>
              <a:t>: Logo POCTEP + </a:t>
            </a:r>
            <a:r>
              <a:rPr lang="es-ES_tradnl" altLang="es-ES" sz="2800" u="sng" dirty="0">
                <a:latin typeface="Trebuchet MS" panose="020B0603020202020204" pitchFamily="34" charset="0"/>
              </a:rPr>
              <a:t>Logo </a:t>
            </a:r>
            <a:r>
              <a:rPr lang="es-ES_tradnl" altLang="es-ES" sz="2800" b="1" u="sng" dirty="0" err="1" smtClean="0">
                <a:latin typeface="Trebuchet MS" panose="020B0603020202020204" pitchFamily="34" charset="0"/>
              </a:rPr>
              <a:t>projeto</a:t>
            </a:r>
            <a:endParaRPr lang="es-ES" altLang="es-ES" sz="2800" b="1" u="sng" dirty="0">
              <a:latin typeface="Trebuchet MS" panose="020B0603020202020204" pitchFamily="34" charset="0"/>
            </a:endParaRPr>
          </a:p>
        </p:txBody>
      </p:sp>
      <p:pic>
        <p:nvPicPr>
          <p:cNvPr id="15364" name="Imagen 6" descr="C:\Users\agraca\Documents\Nueva carpeta (2)\img 15 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" b="6339"/>
          <a:stretch/>
        </p:blipFill>
        <p:spPr bwMode="auto">
          <a:xfrm>
            <a:off x="5807968" y="2304517"/>
            <a:ext cx="4176464" cy="1387475"/>
          </a:xfrm>
          <a:prstGeom prst="rect">
            <a:avLst/>
          </a:prstGeom>
          <a:noFill/>
          <a:ln>
            <a:noFill/>
          </a:ln>
          <a:effectLst>
            <a:reflection stA="79000" endPos="26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7" descr="C:\Users\agraca\Documents\Nueva carpeta (2)\img 15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346640"/>
            <a:ext cx="3203575" cy="1387475"/>
          </a:xfrm>
          <a:prstGeom prst="rect">
            <a:avLst/>
          </a:prstGeom>
          <a:noFill/>
          <a:ln>
            <a:noFill/>
          </a:ln>
          <a:effectLst>
            <a:reflection stA="86000" endPos="18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7 Rectángulo"/>
          <p:cNvSpPr>
            <a:spLocks noChangeArrowheads="1"/>
          </p:cNvSpPr>
          <p:nvPr/>
        </p:nvSpPr>
        <p:spPr bwMode="auto">
          <a:xfrm>
            <a:off x="767408" y="4616225"/>
            <a:ext cx="10795241" cy="984885"/>
          </a:xfrm>
          <a:prstGeom prst="rect">
            <a:avLst/>
          </a:prstGeom>
          <a:solidFill>
            <a:schemeClr val="bg1">
              <a:alpha val="64000"/>
            </a:schemeClr>
          </a:solidFill>
          <a:ln w="15875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ES_tradnl" altLang="pt-PT" sz="2000" b="1" dirty="0" smtClean="0">
                <a:latin typeface="Trebuchet MS" panose="020B0603020202020204" pitchFamily="34" charset="0"/>
              </a:rPr>
              <a:t>O logo do </a:t>
            </a:r>
            <a:r>
              <a:rPr lang="es-ES_tradnl" altLang="pt-PT" sz="2000" b="1" dirty="0">
                <a:latin typeface="Trebuchet MS" panose="020B0603020202020204" pitchFamily="34" charset="0"/>
              </a:rPr>
              <a:t>Programa </a:t>
            </a:r>
            <a:r>
              <a:rPr lang="es-ES_tradnl" altLang="pt-PT" sz="2000" b="1" dirty="0" err="1" smtClean="0">
                <a:latin typeface="Trebuchet MS" panose="020B0603020202020204" pitchFamily="34" charset="0"/>
              </a:rPr>
              <a:t>não</a:t>
            </a:r>
            <a:r>
              <a:rPr lang="es-ES_tradnl" altLang="pt-PT" sz="2000" b="1" dirty="0" smtClean="0">
                <a:latin typeface="Trebuchet MS" panose="020B0603020202020204" pitchFamily="34" charset="0"/>
              </a:rPr>
              <a:t> pode ser menor do que o logo do </a:t>
            </a:r>
            <a:r>
              <a:rPr lang="es-ES_tradnl" altLang="pt-PT" sz="2000" b="1" dirty="0" err="1" smtClean="0">
                <a:latin typeface="Trebuchet MS" panose="020B0603020202020204" pitchFamily="34" charset="0"/>
              </a:rPr>
              <a:t>projeto</a:t>
            </a:r>
            <a:endParaRPr lang="es-ES_tradnl" altLang="pt-PT" sz="2000" b="1" dirty="0" smtClean="0">
              <a:latin typeface="Trebuchet MS" panose="020B0603020202020204" pitchFamily="34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s-ES_tradnl" altLang="pt-PT" sz="2000" b="1" dirty="0" smtClean="0">
                <a:latin typeface="Trebuchet MS" panose="020B0603020202020204" pitchFamily="34" charset="0"/>
              </a:rPr>
              <a:t>O logo do </a:t>
            </a:r>
            <a:r>
              <a:rPr lang="es-ES_tradnl" altLang="pt-PT" sz="2000" b="1" dirty="0" err="1" smtClean="0">
                <a:latin typeface="Trebuchet MS" panose="020B0603020202020204" pitchFamily="34" charset="0"/>
              </a:rPr>
              <a:t>projeto</a:t>
            </a:r>
            <a:r>
              <a:rPr lang="es-ES_tradnl" altLang="pt-PT" sz="2000" b="1" dirty="0" smtClean="0">
                <a:latin typeface="Trebuchet MS" panose="020B0603020202020204" pitchFamily="34" charset="0"/>
              </a:rPr>
              <a:t> debe ser </a:t>
            </a:r>
            <a:r>
              <a:rPr lang="es-ES_tradnl" altLang="pt-PT" sz="2000" b="1" dirty="0" err="1" smtClean="0">
                <a:latin typeface="Trebuchet MS" panose="020B0603020202020204" pitchFamily="34" charset="0"/>
              </a:rPr>
              <a:t>um</a:t>
            </a:r>
            <a:r>
              <a:rPr lang="es-ES_tradnl" altLang="pt-PT" sz="2000" b="1" dirty="0" smtClean="0">
                <a:latin typeface="Trebuchet MS" panose="020B0603020202020204" pitchFamily="34" charset="0"/>
              </a:rPr>
              <a:t> “elemento </a:t>
            </a:r>
            <a:r>
              <a:rPr lang="es-ES_tradnl" altLang="pt-PT" sz="2000" b="1" u="sng" dirty="0" smtClean="0">
                <a:latin typeface="Trebuchet MS" panose="020B0603020202020204" pitchFamily="34" charset="0"/>
              </a:rPr>
              <a:t>combinado</a:t>
            </a:r>
            <a:r>
              <a:rPr lang="es-ES_tradnl" altLang="pt-PT" sz="2000" b="1" dirty="0" smtClean="0">
                <a:latin typeface="Trebuchet MS" panose="020B0603020202020204" pitchFamily="34" charset="0"/>
              </a:rPr>
              <a:t>”: </a:t>
            </a:r>
            <a:r>
              <a:rPr lang="es-ES_tradnl" altLang="pt-PT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não</a:t>
            </a:r>
            <a:r>
              <a:rPr lang="es-ES_tradnl" altLang="pt-PT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pt-PT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deve</a:t>
            </a:r>
            <a:r>
              <a:rPr lang="es-ES_tradnl" altLang="pt-PT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ir </a:t>
            </a:r>
            <a:r>
              <a:rPr lang="es-ES_tradnl" altLang="pt-PT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sozinho</a:t>
            </a:r>
            <a:r>
              <a:rPr lang="es-ES_tradnl" altLang="pt-PT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endParaRPr lang="es-ES" altLang="pt-PT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 rot="780084">
            <a:off x="11090253" y="3599509"/>
            <a:ext cx="5887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8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2" name="7 Rectángulo"/>
          <p:cNvSpPr>
            <a:spLocks noChangeArrowheads="1"/>
          </p:cNvSpPr>
          <p:nvPr/>
        </p:nvSpPr>
        <p:spPr bwMode="auto">
          <a:xfrm>
            <a:off x="0" y="495836"/>
            <a:ext cx="45838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Opción </a:t>
            </a:r>
            <a:r>
              <a:rPr lang="es-ES_tradnl" altLang="pt-PT" sz="2800" b="1" u="sng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s-ES_tradnl" altLang="pt-PT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pt-PT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obrigatória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Identidad 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64" t="38609" r="46850" b="37400"/>
          <a:stretch/>
        </p:blipFill>
        <p:spPr>
          <a:xfrm>
            <a:off x="670542" y="2896152"/>
            <a:ext cx="4917012" cy="1440346"/>
          </a:xfrm>
          <a:prstGeom prst="rect">
            <a:avLst/>
          </a:prstGeom>
          <a:solidFill>
            <a:schemeClr val="bg1"/>
          </a:solidFill>
          <a:effectLst>
            <a:reflection stA="45000" endPos="21000" dist="50800" dir="5400000" sy="-100000" algn="bl" rotWithShape="0"/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6046-EDA3-4624-A232-A8939BD7B47C}" type="slidenum">
              <a:rPr lang="es-ES" altLang="es-ES" smtClean="0"/>
              <a:pPr/>
              <a:t>15</a:t>
            </a:fld>
            <a:endParaRPr lang="es-ES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9775"/>
          <a:stretch/>
        </p:blipFill>
        <p:spPr>
          <a:xfrm>
            <a:off x="5375920" y="1150809"/>
            <a:ext cx="5582058" cy="2665263"/>
          </a:xfrm>
          <a:prstGeom prst="rect">
            <a:avLst/>
          </a:prstGeom>
          <a:effectLst>
            <a:reflection stA="45000" endPos="8000" dist="508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6688" t="12201" r="7475" b="9680"/>
          <a:stretch/>
        </p:blipFill>
        <p:spPr>
          <a:xfrm>
            <a:off x="4597224" y="3736067"/>
            <a:ext cx="5083900" cy="2865583"/>
          </a:xfrm>
          <a:prstGeom prst="rect">
            <a:avLst/>
          </a:prstGeom>
          <a:effectLst>
            <a:reflection stA="45000" endPos="16000" dist="50800" dir="5400000" sy="-100000" algn="bl" rotWithShape="0"/>
          </a:effectLst>
        </p:spPr>
      </p:pic>
      <p:sp>
        <p:nvSpPr>
          <p:cNvPr id="8" name="CuadroTexto 7"/>
          <p:cNvSpPr txBox="1"/>
          <p:nvPr/>
        </p:nvSpPr>
        <p:spPr>
          <a:xfrm>
            <a:off x="2567608" y="1554956"/>
            <a:ext cx="2527254" cy="1077218"/>
          </a:xfrm>
          <a:prstGeom prst="rect">
            <a:avLst/>
          </a:prstGeom>
          <a:noFill/>
          <a:ln w="34925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Trebuchet MS" panose="020B0603020202020204" pitchFamily="34" charset="0"/>
              </a:rPr>
              <a:t>“</a:t>
            </a:r>
            <a:r>
              <a:rPr lang="es-ES" sz="3200" dirty="0" err="1" smtClean="0">
                <a:latin typeface="Trebuchet MS" panose="020B0603020202020204" pitchFamily="34" charset="0"/>
              </a:rPr>
              <a:t>Visível</a:t>
            </a:r>
            <a:r>
              <a:rPr lang="es-ES" sz="3200" dirty="0" smtClean="0">
                <a:latin typeface="Trebuchet MS" panose="020B0603020202020204" pitchFamily="34" charset="0"/>
              </a:rPr>
              <a:t> </a:t>
            </a:r>
            <a:r>
              <a:rPr lang="es-ES" sz="3200" dirty="0" err="1" smtClean="0">
                <a:latin typeface="Trebuchet MS" panose="020B0603020202020204" pitchFamily="34" charset="0"/>
              </a:rPr>
              <a:t>ao</a:t>
            </a:r>
            <a:r>
              <a:rPr lang="es-ES" sz="3200" dirty="0" smtClean="0">
                <a:latin typeface="Trebuchet MS" panose="020B0603020202020204" pitchFamily="34" charset="0"/>
              </a:rPr>
              <a:t> </a:t>
            </a:r>
            <a:r>
              <a:rPr lang="es-ES" sz="3200" dirty="0" err="1" smtClean="0">
                <a:latin typeface="Trebuchet MS" panose="020B0603020202020204" pitchFamily="34" charset="0"/>
              </a:rPr>
              <a:t>chegar</a:t>
            </a:r>
            <a:r>
              <a:rPr lang="es-ES" sz="3200" dirty="0" smtClean="0">
                <a:latin typeface="Trebuchet MS" panose="020B0603020202020204" pitchFamily="34" charset="0"/>
              </a:rPr>
              <a:t>”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58913" y="4808891"/>
            <a:ext cx="1979712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 w="34925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Trebuchet MS" panose="020B0603020202020204" pitchFamily="34" charset="0"/>
              </a:rPr>
              <a:t>¡</a:t>
            </a:r>
            <a:r>
              <a:rPr lang="es-ES" sz="2000" dirty="0" err="1" smtClean="0">
                <a:latin typeface="Trebuchet MS" panose="020B0603020202020204" pitchFamily="34" charset="0"/>
              </a:rPr>
              <a:t>Comprensível</a:t>
            </a:r>
            <a:r>
              <a:rPr lang="es-ES" sz="2000" dirty="0" smtClean="0">
                <a:latin typeface="Trebuchet MS" panose="020B0603020202020204" pitchFamily="34" charset="0"/>
              </a:rPr>
              <a:t> pelos </a:t>
            </a:r>
            <a:r>
              <a:rPr lang="es-ES" sz="2000" dirty="0" err="1" smtClean="0">
                <a:latin typeface="Trebuchet MS" panose="020B0603020202020204" pitchFamily="34" charset="0"/>
              </a:rPr>
              <a:t>cidadãos</a:t>
            </a:r>
            <a:r>
              <a:rPr lang="es-ES" sz="2000" dirty="0" smtClean="0">
                <a:latin typeface="Trebuchet MS" panose="020B0603020202020204" pitchFamily="34" charset="0"/>
              </a:rPr>
              <a:t>!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247801" y="3104771"/>
            <a:ext cx="1512167" cy="1463984"/>
          </a:xfrm>
          <a:prstGeom prst="ellipse">
            <a:avLst/>
          </a:prstGeom>
          <a:noFill/>
          <a:ln w="44450">
            <a:gradFill>
              <a:gsLst>
                <a:gs pos="0">
                  <a:schemeClr val="accent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37138" y="4929174"/>
            <a:ext cx="2616787" cy="1569660"/>
          </a:xfrm>
          <a:prstGeom prst="rect">
            <a:avLst/>
          </a:prstGeom>
          <a:solidFill>
            <a:schemeClr val="bg1">
              <a:alpha val="36000"/>
            </a:schemeClr>
          </a:solidFill>
          <a:ln w="25400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latin typeface="Trebuchet MS" panose="020B0603020202020204" pitchFamily="34" charset="0"/>
              </a:rPr>
              <a:t>Recomendado</a:t>
            </a:r>
            <a:r>
              <a:rPr lang="es-ES" sz="2000" i="1" dirty="0">
                <a:latin typeface="Trebuchet MS" panose="020B0603020202020204" pitchFamily="34" charset="0"/>
              </a:rPr>
              <a:t>: </a:t>
            </a:r>
          </a:p>
          <a:p>
            <a:pPr algn="ctr"/>
            <a:r>
              <a:rPr lang="es-ES" sz="2400" i="1" dirty="0" err="1" smtClean="0">
                <a:latin typeface="Trebuchet MS" panose="020B0603020202020204" pitchFamily="34" charset="0"/>
              </a:rPr>
              <a:t>Em</a:t>
            </a:r>
            <a:r>
              <a:rPr lang="es-ES" sz="2400" i="1" dirty="0" smtClean="0">
                <a:latin typeface="Trebuchet MS" panose="020B0603020202020204" pitchFamily="34" charset="0"/>
              </a:rPr>
              <a:t> </a:t>
            </a:r>
            <a:r>
              <a:rPr lang="es-ES" sz="2400" i="1" dirty="0" err="1" smtClean="0">
                <a:latin typeface="Trebuchet MS" panose="020B0603020202020204" pitchFamily="34" charset="0"/>
              </a:rPr>
              <a:t>profile</a:t>
            </a:r>
            <a:r>
              <a:rPr lang="es-ES" sz="2400" i="1" dirty="0" smtClean="0">
                <a:latin typeface="Trebuchet MS" panose="020B0603020202020204" pitchFamily="34" charset="0"/>
              </a:rPr>
              <a:t> </a:t>
            </a:r>
            <a:r>
              <a:rPr lang="es-ES" sz="2400" i="1" dirty="0" err="1" smtClean="0">
                <a:latin typeface="Trebuchet MS" panose="020B0603020202020204" pitchFamily="34" charset="0"/>
              </a:rPr>
              <a:t>picture</a:t>
            </a:r>
            <a:r>
              <a:rPr lang="es-ES" sz="2400" i="1" dirty="0" smtClean="0">
                <a:latin typeface="Trebuchet MS" panose="020B0603020202020204" pitchFamily="34" charset="0"/>
              </a:rPr>
              <a:t>, </a:t>
            </a:r>
            <a:r>
              <a:rPr lang="es-ES" sz="2400" i="1" dirty="0" err="1" smtClean="0">
                <a:latin typeface="Trebuchet MS" panose="020B0603020202020204" pitchFamily="34" charset="0"/>
              </a:rPr>
              <a:t>cover</a:t>
            </a:r>
            <a:r>
              <a:rPr lang="es-ES" sz="2400" i="1" dirty="0" smtClean="0">
                <a:latin typeface="Trebuchet MS" panose="020B0603020202020204" pitchFamily="34" charset="0"/>
              </a:rPr>
              <a:t> e </a:t>
            </a:r>
            <a:r>
              <a:rPr lang="es-ES" sz="2400" i="1" dirty="0" err="1" smtClean="0">
                <a:latin typeface="Trebuchet MS" panose="020B0603020202020204" pitchFamily="34" charset="0"/>
              </a:rPr>
              <a:t>posts</a:t>
            </a:r>
            <a:endParaRPr lang="es-ES" sz="2400" i="1" dirty="0">
              <a:latin typeface="Trebuchet MS" panose="020B0603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7 Rectángulo"/>
          <p:cNvSpPr>
            <a:spLocks noChangeArrowheads="1"/>
          </p:cNvSpPr>
          <p:nvPr/>
        </p:nvSpPr>
        <p:spPr bwMode="auto">
          <a:xfrm>
            <a:off x="0" y="495836"/>
            <a:ext cx="3353925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Web e redes</a:t>
            </a:r>
            <a:endParaRPr lang="es-ES_tradnl" altLang="pt-PT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5901" t="14721" r="36613" b="26060"/>
          <a:stretch/>
        </p:blipFill>
        <p:spPr>
          <a:xfrm>
            <a:off x="4522411" y="4095863"/>
            <a:ext cx="3409536" cy="219518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6046-EDA3-4624-A232-A8939BD7B47C}" type="slidenum">
              <a:rPr lang="es-ES" altLang="es-ES" smtClean="0"/>
              <a:pPr/>
              <a:t>16</a:t>
            </a:fld>
            <a:endParaRPr lang="es-ES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688" t="22280" r="38187" b="27320"/>
          <a:stretch/>
        </p:blipFill>
        <p:spPr>
          <a:xfrm>
            <a:off x="8694651" y="2879493"/>
            <a:ext cx="2326159" cy="13292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8262" t="21022" r="36613" b="28579"/>
          <a:stretch/>
        </p:blipFill>
        <p:spPr>
          <a:xfrm>
            <a:off x="9027641" y="3992900"/>
            <a:ext cx="2326159" cy="13292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5113" t="17240" r="28738" b="9680"/>
          <a:stretch/>
        </p:blipFill>
        <p:spPr>
          <a:xfrm>
            <a:off x="9186436" y="1188277"/>
            <a:ext cx="2398283" cy="1655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8463" t="15981" r="31206" b="29994"/>
          <a:stretch/>
        </p:blipFill>
        <p:spPr>
          <a:xfrm>
            <a:off x="958114" y="1230596"/>
            <a:ext cx="5248701" cy="293754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39410" y="4405794"/>
            <a:ext cx="3306343" cy="1754326"/>
          </a:xfrm>
          <a:prstGeom prst="rect">
            <a:avLst/>
          </a:prstGeom>
          <a:solidFill>
            <a:schemeClr val="bg1">
              <a:alpha val="54000"/>
            </a:schemeClr>
          </a:solidFill>
          <a:ln w="25400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s-ES" sz="2000" i="1" dirty="0">
              <a:latin typeface="Calibri Light" panose="020F0302020204030204" pitchFamily="34" charset="0"/>
            </a:endParaRPr>
          </a:p>
          <a:p>
            <a:pPr algn="ctr"/>
            <a:r>
              <a:rPr lang="es-ES" sz="2800" i="1" dirty="0">
                <a:latin typeface="Trebuchet MS" panose="020B0603020202020204" pitchFamily="34" charset="0"/>
              </a:rPr>
              <a:t>Recomendado</a:t>
            </a:r>
            <a:r>
              <a:rPr lang="es-ES" sz="3200" i="1" dirty="0">
                <a:latin typeface="Trebuchet MS" panose="020B0603020202020204" pitchFamily="34" charset="0"/>
              </a:rPr>
              <a:t>: </a:t>
            </a:r>
          </a:p>
          <a:p>
            <a:pPr algn="ctr"/>
            <a:r>
              <a:rPr lang="es-ES" sz="2800" i="1" dirty="0">
                <a:latin typeface="Trebuchet MS" panose="020B0603020202020204" pitchFamily="34" charset="0"/>
              </a:rPr>
              <a:t>Logo – “mosca”</a:t>
            </a:r>
          </a:p>
          <a:p>
            <a:pPr algn="ctr"/>
            <a:endParaRPr lang="es-ES" sz="2800" i="1" dirty="0">
              <a:latin typeface="Trebuchet MS" panose="020B0603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039356" y="1388865"/>
            <a:ext cx="2322975" cy="830997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i="1" dirty="0" err="1" smtClean="0">
                <a:latin typeface="Trebuchet MS" panose="020B0603020202020204" pitchFamily="34" charset="0"/>
              </a:rPr>
              <a:t>Ordem</a:t>
            </a:r>
            <a:r>
              <a:rPr lang="es-ES" sz="2400" i="1" dirty="0" smtClean="0">
                <a:latin typeface="Trebuchet MS" panose="020B0603020202020204" pitchFamily="34" charset="0"/>
              </a:rPr>
              <a:t> </a:t>
            </a:r>
            <a:r>
              <a:rPr lang="es-ES" sz="2400" i="1" dirty="0">
                <a:latin typeface="Trebuchet MS" panose="020B0603020202020204" pitchFamily="34" charset="0"/>
              </a:rPr>
              <a:t>/ </a:t>
            </a:r>
            <a:r>
              <a:rPr lang="es-ES" sz="2400" i="1" dirty="0" err="1" smtClean="0">
                <a:latin typeface="Trebuchet MS" panose="020B0603020202020204" pitchFamily="34" charset="0"/>
              </a:rPr>
              <a:t>tamanho</a:t>
            </a:r>
            <a:r>
              <a:rPr lang="es-ES" sz="2400" i="1" dirty="0" smtClean="0">
                <a:latin typeface="Trebuchet MS" panose="020B0603020202020204" pitchFamily="34" charset="0"/>
              </a:rPr>
              <a:t> </a:t>
            </a:r>
            <a:r>
              <a:rPr lang="es-ES" sz="2400" i="1" dirty="0">
                <a:latin typeface="Trebuchet MS" panose="020B0603020202020204" pitchFamily="34" charset="0"/>
              </a:rPr>
              <a:t>Logos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247543" y="2953274"/>
            <a:ext cx="2215673" cy="1077218"/>
          </a:xfrm>
          <a:prstGeom prst="rect">
            <a:avLst/>
          </a:prstGeom>
          <a:noFill/>
          <a:ln w="22225">
            <a:gradFill flip="none" rotWithShape="1">
              <a:gsLst>
                <a:gs pos="0">
                  <a:srgbClr val="FFFF00"/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Trebuchet MS" panose="020B0603020202020204" pitchFamily="34" charset="0"/>
              </a:rPr>
              <a:t>“</a:t>
            </a:r>
            <a:r>
              <a:rPr lang="es-ES" sz="3200" dirty="0" err="1" smtClean="0">
                <a:latin typeface="Trebuchet MS" panose="020B0603020202020204" pitchFamily="34" charset="0"/>
              </a:rPr>
              <a:t>Visível</a:t>
            </a:r>
            <a:r>
              <a:rPr lang="es-ES" sz="3200" dirty="0" smtClean="0">
                <a:latin typeface="Trebuchet MS" panose="020B0603020202020204" pitchFamily="34" charset="0"/>
              </a:rPr>
              <a:t> </a:t>
            </a:r>
            <a:r>
              <a:rPr lang="es-ES" sz="3200" dirty="0" err="1" smtClean="0">
                <a:latin typeface="Trebuchet MS" panose="020B0603020202020204" pitchFamily="34" charset="0"/>
              </a:rPr>
              <a:t>ao</a:t>
            </a:r>
            <a:r>
              <a:rPr lang="es-ES" sz="3200" dirty="0" smtClean="0">
                <a:latin typeface="Trebuchet MS" panose="020B0603020202020204" pitchFamily="34" charset="0"/>
              </a:rPr>
              <a:t> </a:t>
            </a:r>
            <a:r>
              <a:rPr lang="es-ES" sz="3200" dirty="0" err="1" smtClean="0">
                <a:latin typeface="Trebuchet MS" panose="020B0603020202020204" pitchFamily="34" charset="0"/>
              </a:rPr>
              <a:t>chegar</a:t>
            </a:r>
            <a:r>
              <a:rPr lang="es-ES" sz="3200" dirty="0">
                <a:latin typeface="Trebuchet MS" panose="020B0603020202020204" pitchFamily="34" charset="0"/>
              </a:rPr>
              <a:t>”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511171" y="5481433"/>
            <a:ext cx="3350530" cy="954107"/>
          </a:xfrm>
          <a:prstGeom prst="rect">
            <a:avLst/>
          </a:prstGeom>
          <a:solidFill>
            <a:schemeClr val="bg1">
              <a:alpha val="70000"/>
            </a:schemeClr>
          </a:solidFill>
          <a:ln w="222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Trebuchet MS" panose="020B0603020202020204" pitchFamily="34" charset="0"/>
              </a:rPr>
              <a:t>“Que </a:t>
            </a:r>
            <a:r>
              <a:rPr lang="es-ES" sz="2800" dirty="0" err="1" smtClean="0">
                <a:latin typeface="Trebuchet MS" panose="020B0603020202020204" pitchFamily="34" charset="0"/>
              </a:rPr>
              <a:t>não</a:t>
            </a:r>
            <a:r>
              <a:rPr lang="es-ES" sz="2800" dirty="0" smtClean="0">
                <a:latin typeface="Trebuchet MS" panose="020B0603020202020204" pitchFamily="34" charset="0"/>
              </a:rPr>
              <a:t> </a:t>
            </a:r>
            <a:r>
              <a:rPr lang="es-ES" sz="2800" dirty="0" err="1" smtClean="0">
                <a:latin typeface="Trebuchet MS" panose="020B0603020202020204" pitchFamily="34" charset="0"/>
              </a:rPr>
              <a:t>tenhas</a:t>
            </a:r>
            <a:r>
              <a:rPr lang="es-ES" sz="2800" dirty="0" smtClean="0">
                <a:latin typeface="Trebuchet MS" panose="020B0603020202020204" pitchFamily="34" charset="0"/>
              </a:rPr>
              <a:t> que </a:t>
            </a:r>
            <a:r>
              <a:rPr lang="es-ES" sz="2800" dirty="0" err="1" smtClean="0">
                <a:latin typeface="Trebuchet MS" panose="020B0603020202020204" pitchFamily="34" charset="0"/>
              </a:rPr>
              <a:t>procurá</a:t>
            </a:r>
            <a:r>
              <a:rPr lang="es-ES" sz="2800" dirty="0" smtClean="0">
                <a:latin typeface="Trebuchet MS" panose="020B0603020202020204" pitchFamily="34" charset="0"/>
              </a:rPr>
              <a:t>-lo”</a:t>
            </a:r>
            <a:endParaRPr lang="es-ES" sz="2800" dirty="0">
              <a:latin typeface="Trebuchet MS" panose="020B0603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-27384"/>
            <a:ext cx="4079776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Identidad3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7 Rectángulo"/>
          <p:cNvSpPr>
            <a:spLocks noChangeArrowheads="1"/>
          </p:cNvSpPr>
          <p:nvPr/>
        </p:nvSpPr>
        <p:spPr bwMode="auto">
          <a:xfrm>
            <a:off x="1" y="495836"/>
            <a:ext cx="213556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Vídeos 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6046-EDA3-4624-A232-A8939BD7B47C}" type="slidenum">
              <a:rPr lang="es-ES" altLang="es-ES" smtClean="0"/>
              <a:pPr/>
              <a:t>17</a:t>
            </a:fld>
            <a:endParaRPr lang="es-ES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3188" t="18277" r="32004" b="32583"/>
          <a:stretch/>
        </p:blipFill>
        <p:spPr>
          <a:xfrm>
            <a:off x="495529" y="1663211"/>
            <a:ext cx="6721430" cy="3715307"/>
          </a:xfrm>
          <a:prstGeom prst="rect">
            <a:avLst/>
          </a:prstGeom>
          <a:effectLst>
            <a:reflection stA="29000" endPos="17000" dist="50800" dir="5400000" sy="-100000" algn="bl" rotWithShape="0"/>
          </a:effectLst>
        </p:spPr>
      </p:pic>
      <p:cxnSp>
        <p:nvCxnSpPr>
          <p:cNvPr id="7" name="Conector recto de flecha 6"/>
          <p:cNvCxnSpPr/>
          <p:nvPr/>
        </p:nvCxnSpPr>
        <p:spPr>
          <a:xfrm flipH="1" flipV="1">
            <a:off x="7749174" y="2671228"/>
            <a:ext cx="751304" cy="220689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reflection stA="45000" endPos="50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4727848" y="2492896"/>
            <a:ext cx="144016" cy="648072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reflection stA="45000" endPos="50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3114410" y="4941455"/>
            <a:ext cx="648072" cy="773745"/>
          </a:xfrm>
          <a:prstGeom prst="straightConnector1">
            <a:avLst/>
          </a:prstGeom>
          <a:ln w="5715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tailEnd type="triangle"/>
          </a:ln>
          <a:effectLst>
            <a:reflection stA="86000" endPos="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8094667" y="1349151"/>
            <a:ext cx="3770251" cy="523220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r>
              <a:rPr lang="es-ES" sz="2800" b="1" dirty="0">
                <a:latin typeface="Trebuchet MS" panose="020B0603020202020204" pitchFamily="34" charset="0"/>
              </a:rPr>
              <a:t>Logos: </a:t>
            </a:r>
            <a:r>
              <a:rPr lang="es-ES" sz="2800" b="1" dirty="0" smtClean="0">
                <a:latin typeface="Trebuchet MS" panose="020B0603020202020204" pitchFamily="34" charset="0"/>
              </a:rPr>
              <a:t>parte superior</a:t>
            </a:r>
            <a:endParaRPr lang="es-ES" sz="2800" b="1" dirty="0">
              <a:latin typeface="Trebuchet MS" panose="020B0603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48617" y="5549779"/>
            <a:ext cx="4176464" cy="954107"/>
          </a:xfrm>
          <a:prstGeom prst="rect">
            <a:avLst/>
          </a:prstGeom>
          <a:solidFill>
            <a:schemeClr val="bg1">
              <a:alpha val="54000"/>
            </a:schemeClr>
          </a:solidFill>
          <a:ln w="254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Parte inferior, </a:t>
            </a:r>
            <a:r>
              <a:rPr lang="es-ES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pouca</a:t>
            </a:r>
            <a:r>
              <a:rPr lang="es-ES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visibilidade</a:t>
            </a:r>
            <a:endParaRPr lang="es-ES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610600" y="2904286"/>
            <a:ext cx="3352613" cy="523220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Boa </a:t>
            </a:r>
            <a:r>
              <a:rPr lang="es-ES" sz="2800" b="1" dirty="0" err="1" smtClean="0">
                <a:solidFill>
                  <a:schemeClr val="accent4"/>
                </a:solidFill>
                <a:latin typeface="Trebuchet MS" panose="020B0603020202020204" pitchFamily="34" charset="0"/>
              </a:rPr>
              <a:t>visibilidade</a:t>
            </a:r>
            <a:endParaRPr lang="es-ES" sz="2800" b="1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446" y="3647171"/>
            <a:ext cx="3483435" cy="2379662"/>
          </a:xfrm>
          <a:prstGeom prst="rect">
            <a:avLst/>
          </a:prstGeom>
          <a:solidFill>
            <a:schemeClr val="bg1">
              <a:alpha val="98000"/>
            </a:schemeClr>
          </a:solidFill>
          <a:effectLst>
            <a:reflection stA="45000" endPos="12000" dist="50800" dir="5400000" sy="-100000" algn="bl" rotWithShape="0"/>
          </a:effectLst>
        </p:spPr>
      </p:pic>
      <p:cxnSp>
        <p:nvCxnSpPr>
          <p:cNvPr id="13" name="Conector recto de flecha 12"/>
          <p:cNvCxnSpPr/>
          <p:nvPr/>
        </p:nvCxnSpPr>
        <p:spPr>
          <a:xfrm flipH="1">
            <a:off x="9104095" y="3702272"/>
            <a:ext cx="1" cy="406880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  <a:effectLst>
            <a:reflection stA="45000" endPos="50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65" y="3727041"/>
            <a:ext cx="3193106" cy="2126123"/>
          </a:xfrm>
          <a:prstGeom prst="rect">
            <a:avLst/>
          </a:prstGeom>
          <a:effectLst>
            <a:reflection stA="45000" endPos="7000" dist="508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0" y="-27384"/>
            <a:ext cx="5303912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7 Rectángulo"/>
          <p:cNvSpPr>
            <a:spLocks noChangeArrowheads="1"/>
          </p:cNvSpPr>
          <p:nvPr/>
        </p:nvSpPr>
        <p:spPr bwMode="auto">
          <a:xfrm>
            <a:off x="0" y="495836"/>
            <a:ext cx="4727847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Roll ups, stands…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4"/>
          <a:stretch/>
        </p:blipFill>
        <p:spPr>
          <a:xfrm>
            <a:off x="6264726" y="931733"/>
            <a:ext cx="1612857" cy="15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6046-EDA3-4624-A232-A8939BD7B47C}" type="slidenum">
              <a:rPr lang="es-ES" altLang="es-ES" smtClean="0"/>
              <a:pPr/>
              <a:t>18</a:t>
            </a:fld>
            <a:endParaRPr lang="es-ES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1101" t="31100" r="44488" b="9680"/>
          <a:stretch/>
        </p:blipFill>
        <p:spPr>
          <a:xfrm>
            <a:off x="1029343" y="1733395"/>
            <a:ext cx="2880320" cy="436693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73649" y="1287579"/>
            <a:ext cx="2103316" cy="400110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r>
              <a:rPr lang="es-ES" sz="2000" dirty="0">
                <a:latin typeface="Trebuchet MS" panose="020B0603020202020204" pitchFamily="34" charset="0"/>
              </a:rPr>
              <a:t>Póster científico </a:t>
            </a:r>
            <a:endParaRPr lang="es-ES" sz="2000" dirty="0" smtClean="0">
              <a:latin typeface="Trebuchet MS" panose="020B0603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355262" y="6073618"/>
            <a:ext cx="824492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Trebuchet MS" panose="020B0603020202020204" pitchFamily="34" charset="0"/>
              </a:rPr>
              <a:t>Logo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1277485" y="5969338"/>
            <a:ext cx="0" cy="478435"/>
          </a:xfrm>
          <a:prstGeom prst="straightConnector1">
            <a:avLst/>
          </a:prstGeom>
          <a:ln w="41275"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184386" y="5395426"/>
            <a:ext cx="2656945" cy="923330"/>
          </a:xfrm>
          <a:prstGeom prst="rect">
            <a:avLst/>
          </a:prstGeom>
          <a:solidFill>
            <a:schemeClr val="bg1">
              <a:alpha val="29000"/>
            </a:schemeClr>
          </a:solidFill>
          <a:ln w="254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i="1" dirty="0" err="1" smtClean="0">
                <a:latin typeface="Trebuchet MS" panose="020B0603020202020204" pitchFamily="34" charset="0"/>
              </a:rPr>
              <a:t>Na</a:t>
            </a:r>
            <a:r>
              <a:rPr lang="es-ES" i="1" dirty="0" smtClean="0">
                <a:latin typeface="Trebuchet MS" panose="020B0603020202020204" pitchFamily="34" charset="0"/>
              </a:rPr>
              <a:t> </a:t>
            </a:r>
            <a:r>
              <a:rPr lang="es-ES" b="1" i="1" dirty="0" smtClean="0">
                <a:latin typeface="Trebuchet MS" panose="020B0603020202020204" pitchFamily="34" charset="0"/>
              </a:rPr>
              <a:t>capa</a:t>
            </a:r>
            <a:r>
              <a:rPr lang="es-ES" i="1" dirty="0" smtClean="0">
                <a:latin typeface="Trebuchet MS" panose="020B0603020202020204" pitchFamily="34" charset="0"/>
              </a:rPr>
              <a:t> (principalmente </a:t>
            </a:r>
            <a:r>
              <a:rPr lang="es-ES" i="1" dirty="0">
                <a:latin typeface="Trebuchet MS" panose="020B0603020202020204" pitchFamily="34" charset="0"/>
              </a:rPr>
              <a:t>bibliotecas </a:t>
            </a:r>
            <a:r>
              <a:rPr lang="es-ES" i="1" dirty="0" err="1" smtClean="0">
                <a:latin typeface="Trebuchet MS" panose="020B0603020202020204" pitchFamily="34" charset="0"/>
              </a:rPr>
              <a:t>virtuais</a:t>
            </a:r>
            <a:r>
              <a:rPr lang="es-ES" i="1" dirty="0" smtClean="0">
                <a:latin typeface="Trebuchet MS" panose="020B0603020202020204" pitchFamily="34" charset="0"/>
              </a:rPr>
              <a:t>)</a:t>
            </a:r>
            <a:endParaRPr lang="es-ES" i="1" dirty="0">
              <a:latin typeface="Trebuchet MS" panose="020B0603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32675" t="19820" r="35037" b="9620"/>
          <a:stretch/>
        </p:blipFill>
        <p:spPr>
          <a:xfrm>
            <a:off x="8536540" y="1376385"/>
            <a:ext cx="2932683" cy="4005616"/>
          </a:xfrm>
          <a:prstGeom prst="rect">
            <a:avLst/>
          </a:prstGeom>
          <a:effectLst>
            <a:reflection stA="78000" endPos="6000" dist="508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76" y="1258627"/>
            <a:ext cx="3216653" cy="3995539"/>
          </a:xfrm>
          <a:prstGeom prst="rect">
            <a:avLst/>
          </a:prstGeom>
          <a:effectLst>
            <a:reflection stA="31000" endPos="9000" dist="508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-27384"/>
            <a:ext cx="5303912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7 Rectángulo"/>
          <p:cNvSpPr>
            <a:spLocks noChangeArrowheads="1"/>
          </p:cNvSpPr>
          <p:nvPr/>
        </p:nvSpPr>
        <p:spPr bwMode="auto">
          <a:xfrm>
            <a:off x="1" y="495836"/>
            <a:ext cx="393576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Publicações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4"/>
          <a:stretch/>
        </p:blipFill>
        <p:spPr>
          <a:xfrm>
            <a:off x="7580139" y="469074"/>
            <a:ext cx="1612857" cy="15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6046-EDA3-4624-A232-A8939BD7B47C}" type="slidenum">
              <a:rPr lang="es-ES" altLang="es-ES" smtClean="0"/>
              <a:pPr/>
              <a:t>19</a:t>
            </a:fld>
            <a:endParaRPr lang="es-ES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2751" b="23008"/>
          <a:stretch/>
        </p:blipFill>
        <p:spPr>
          <a:xfrm>
            <a:off x="618084" y="2328457"/>
            <a:ext cx="5117876" cy="3044759"/>
          </a:xfrm>
          <a:prstGeom prst="rect">
            <a:avLst/>
          </a:prstGeom>
          <a:effectLst>
            <a:reflection stA="45000" endPos="7000" dist="508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-27384"/>
            <a:ext cx="5303912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7 Rectángulo"/>
          <p:cNvSpPr>
            <a:spLocks noChangeArrowheads="1"/>
          </p:cNvSpPr>
          <p:nvPr/>
        </p:nvSpPr>
        <p:spPr bwMode="auto">
          <a:xfrm>
            <a:off x="1" y="495836"/>
            <a:ext cx="393576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Equipamentos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4"/>
          <a:stretch/>
        </p:blipFill>
        <p:spPr>
          <a:xfrm>
            <a:off x="6532578" y="163836"/>
            <a:ext cx="1612857" cy="157016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05951" y="348755"/>
            <a:ext cx="3712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u="sng" dirty="0" err="1" smtClean="0">
                <a:solidFill>
                  <a:schemeClr val="accent4"/>
                </a:solidFill>
                <a:latin typeface="Trebuchet MS" panose="020B0603020202020204" pitchFamily="34" charset="0"/>
              </a:rPr>
              <a:t>Bem</a:t>
            </a:r>
            <a:r>
              <a:rPr lang="es-ES" sz="3600" b="1" u="sng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 </a:t>
            </a:r>
            <a:r>
              <a:rPr lang="es-ES" sz="3600" b="1" u="sng" dirty="0" err="1" smtClean="0">
                <a:solidFill>
                  <a:schemeClr val="accent4"/>
                </a:solidFill>
                <a:latin typeface="Trebuchet MS" panose="020B0603020202020204" pitchFamily="34" charset="0"/>
              </a:rPr>
              <a:t>visível</a:t>
            </a:r>
            <a:r>
              <a:rPr lang="es-ES" sz="3600" b="1" u="sng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 pelo</a:t>
            </a:r>
          </a:p>
          <a:p>
            <a:r>
              <a:rPr lang="es-ES" sz="3600" b="1" u="sng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 público</a:t>
            </a:r>
            <a:endParaRPr lang="es-ES" sz="3600" b="1" u="sng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 rot="253702">
            <a:off x="2561868" y="2009093"/>
            <a:ext cx="17481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00" b="1" dirty="0" smtClean="0">
                <a:solidFill>
                  <a:srgbClr val="FF0000"/>
                </a:solidFill>
              </a:rPr>
              <a:t>!</a:t>
            </a:r>
            <a:r>
              <a:rPr lang="es-ES" sz="9600" b="1" dirty="0">
                <a:solidFill>
                  <a:srgbClr val="FF0000"/>
                </a:solidFill>
              </a:rPr>
              <a:t> </a:t>
            </a:r>
            <a:r>
              <a:rPr lang="es-ES" sz="9600" b="1" dirty="0" smtClean="0">
                <a:solidFill>
                  <a:srgbClr val="FF0000"/>
                </a:solidFill>
              </a:rPr>
              <a:t>!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082761" y="3708638"/>
            <a:ext cx="1348943" cy="1152128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8" t="7251" r="3577" b="10023"/>
          <a:stretch/>
        </p:blipFill>
        <p:spPr>
          <a:xfrm>
            <a:off x="7032104" y="1787210"/>
            <a:ext cx="3972994" cy="4291691"/>
          </a:xfrm>
          <a:prstGeom prst="rect">
            <a:avLst/>
          </a:prstGeom>
          <a:effectLst>
            <a:reflection stA="45000" endPos="5000" dist="50800" dir="5400000" sy="-100000" algn="bl" rotWithShape="0"/>
          </a:effectLst>
        </p:spPr>
      </p:pic>
      <p:sp>
        <p:nvSpPr>
          <p:cNvPr id="14" name="Elipse 13"/>
          <p:cNvSpPr/>
          <p:nvPr/>
        </p:nvSpPr>
        <p:spPr>
          <a:xfrm>
            <a:off x="7699385" y="3284984"/>
            <a:ext cx="1348943" cy="1152128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/>
          </a:p>
        </p:txBody>
      </p:sp>
      <p:sp>
        <p:nvSpPr>
          <p:cNvPr id="15" name="Elipse 14"/>
          <p:cNvSpPr/>
          <p:nvPr/>
        </p:nvSpPr>
        <p:spPr>
          <a:xfrm rot="1202702">
            <a:off x="9480634" y="2875283"/>
            <a:ext cx="1348943" cy="1152128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/>
          </a:p>
        </p:txBody>
      </p:sp>
    </p:spTree>
    <p:extLst>
      <p:ext uri="{BB962C8B-B14F-4D97-AF65-F5344CB8AC3E}">
        <p14:creationId xmlns:p14="http://schemas.microsoft.com/office/powerpoint/2010/main" val="282876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-22816" y="548679"/>
            <a:ext cx="2662432" cy="8987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194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435C42-0CC0-468F-9E46-D62798DA6A09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2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8196" name="3 CuadroTexto"/>
          <p:cNvSpPr txBox="1">
            <a:spLocks noChangeArrowheads="1"/>
          </p:cNvSpPr>
          <p:nvPr/>
        </p:nvSpPr>
        <p:spPr bwMode="auto">
          <a:xfrm>
            <a:off x="2880320" y="2132856"/>
            <a:ext cx="9408368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s-ES_tradnl" altLang="pt-PT" sz="32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Visibilidade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: </a:t>
            </a:r>
            <a:r>
              <a:rPr lang="es-ES_tradnl" altLang="pt-PT" sz="3200" b="1" dirty="0" err="1" smtClean="0">
                <a:latin typeface="Trebuchet MS" panose="020B0603020202020204" pitchFamily="34" charset="0"/>
                <a:cs typeface="Arial" charset="0"/>
              </a:rPr>
              <a:t>qual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 a </a:t>
            </a:r>
            <a:r>
              <a:rPr lang="es-ES_tradnl" altLang="pt-PT" sz="3200" b="1" dirty="0" err="1" smtClean="0">
                <a:latin typeface="Trebuchet MS" panose="020B0603020202020204" pitchFamily="34" charset="0"/>
                <a:cs typeface="Arial" charset="0"/>
              </a:rPr>
              <a:t>sua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3200" b="1" dirty="0" err="1" smtClean="0">
                <a:latin typeface="Trebuchet MS" panose="020B0603020202020204" pitchFamily="34" charset="0"/>
                <a:cs typeface="Arial" charset="0"/>
              </a:rPr>
              <a:t>importância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?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s-ES_tradnl" altLang="pt-PT" sz="32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Beneficiários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: responsabilidades / </a:t>
            </a:r>
            <a:r>
              <a:rPr lang="es-ES_tradnl" altLang="pt-PT" sz="3200" b="1" dirty="0" err="1" smtClean="0">
                <a:latin typeface="Trebuchet MS" panose="020B0603020202020204" pitchFamily="34" charset="0"/>
                <a:cs typeface="Arial" charset="0"/>
              </a:rPr>
              <a:t>recomendações</a:t>
            </a:r>
            <a:endParaRPr lang="es-ES_tradnl" altLang="pt-PT" sz="3200" b="1" dirty="0" smtClean="0">
              <a:latin typeface="Trebuchet MS" panose="020B0603020202020204" pitchFamily="34" charset="0"/>
              <a:cs typeface="Arial" charset="0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s-ES_tradnl" altLang="pt-PT" sz="3200" b="1" dirty="0" err="1" smtClean="0">
                <a:latin typeface="Trebuchet MS" panose="020B0603020202020204" pitchFamily="34" charset="0"/>
                <a:cs typeface="Arial" charset="0"/>
              </a:rPr>
              <a:t>Identidade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 visual: uso de </a:t>
            </a:r>
            <a:r>
              <a:rPr lang="es-ES_tradnl" altLang="pt-PT" sz="32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logos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s-ES_tradnl" altLang="pt-PT" sz="3200" b="1" dirty="0" err="1" smtClean="0">
                <a:latin typeface="Trebuchet MS" panose="020B0603020202020204" pitchFamily="34" charset="0"/>
                <a:cs typeface="Arial" charset="0"/>
              </a:rPr>
              <a:t>Ferramentas</a:t>
            </a:r>
            <a:r>
              <a:rPr lang="es-ES_tradnl" altLang="pt-PT" sz="3200" b="1" dirty="0" smtClean="0">
                <a:latin typeface="Trebuchet MS" panose="020B0603020202020204" pitchFamily="34" charset="0"/>
                <a:cs typeface="Arial" charset="0"/>
              </a:rPr>
              <a:t> ICV do </a:t>
            </a:r>
            <a:r>
              <a:rPr lang="es-ES_tradnl" altLang="pt-PT" sz="32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POCTEP</a:t>
            </a:r>
            <a:endParaRPr lang="es-ES_tradnl" altLang="pt-PT" sz="3200" b="1" dirty="0">
              <a:solidFill>
                <a:srgbClr val="0000CC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10245" y="0"/>
            <a:ext cx="8620845" cy="5847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Informação</a:t>
            </a:r>
            <a:r>
              <a:rPr lang="es-ES" sz="3200" dirty="0">
                <a:solidFill>
                  <a:schemeClr val="bg1"/>
                </a:solidFill>
                <a:latin typeface="Trebuchet MS" panose="020B0603020202020204" pitchFamily="34" charset="0"/>
              </a:rPr>
              <a:t>, Comunicação e </a:t>
            </a:r>
            <a:r>
              <a:rPr lang="es-ES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Visibilidade</a:t>
            </a:r>
            <a:r>
              <a:rPr lang="es-E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(ICV)</a:t>
            </a:r>
            <a:endParaRPr lang="es-E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10" y="6804"/>
            <a:ext cx="3592790" cy="129613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649910" y="1493989"/>
            <a:ext cx="8703890" cy="4023243"/>
          </a:xfrm>
          <a:prstGeom prst="rect">
            <a:avLst/>
          </a:prstGeom>
          <a:noFill/>
          <a:ln>
            <a:gradFill flip="none" rotWithShape="1">
              <a:gsLst>
                <a:gs pos="12358">
                  <a:schemeClr val="bg1"/>
                </a:gs>
                <a:gs pos="0">
                  <a:schemeClr val="bg1"/>
                </a:gs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FFC000"/>
                </a:gs>
                <a:gs pos="100000">
                  <a:srgbClr val="FFC000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51384" y="72049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Índice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6046-EDA3-4624-A232-A8939BD7B47C}" type="slidenum">
              <a:rPr lang="es-ES" altLang="es-ES" smtClean="0"/>
              <a:pPr/>
              <a:t>20</a:t>
            </a:fld>
            <a:endParaRPr lang="es-ES" alt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3150" t="26060" r="24800" b="19761"/>
          <a:stretch/>
        </p:blipFill>
        <p:spPr>
          <a:xfrm>
            <a:off x="1480029" y="2089660"/>
            <a:ext cx="2375516" cy="36481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1575" t="21020" r="25589" b="21021"/>
          <a:stretch/>
        </p:blipFill>
        <p:spPr>
          <a:xfrm>
            <a:off x="3891349" y="2079507"/>
            <a:ext cx="2361536" cy="3745884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104775" y="1249605"/>
            <a:ext cx="3573148" cy="769441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i="1" dirty="0">
                <a:latin typeface="Trebuchet MS" panose="020B0603020202020204" pitchFamily="34" charset="0"/>
              </a:rPr>
              <a:t>FEDER &gt; 500  mil </a:t>
            </a:r>
            <a:r>
              <a:rPr lang="es-ES" sz="2400" b="1" i="1" dirty="0" smtClean="0">
                <a:latin typeface="Trebuchet MS" panose="020B0603020202020204" pitchFamily="34" charset="0"/>
              </a:rPr>
              <a:t>euros</a:t>
            </a:r>
          </a:p>
          <a:p>
            <a:pPr algn="ctr"/>
            <a:r>
              <a:rPr lang="es-ES" sz="2000" i="1" dirty="0">
                <a:latin typeface="Trebuchet MS" panose="020B0603020202020204" pitchFamily="34" charset="0"/>
              </a:rPr>
              <a:t>Formato </a:t>
            </a:r>
            <a:r>
              <a:rPr lang="es-ES" sz="2000" i="1" dirty="0" smtClean="0">
                <a:latin typeface="Trebuchet MS" panose="020B0603020202020204" pitchFamily="34" charset="0"/>
              </a:rPr>
              <a:t>específico</a:t>
            </a:r>
            <a:endParaRPr lang="es-ES" sz="2000" i="1" dirty="0">
              <a:latin typeface="Trebuchet MS" panose="020B0603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400568" y="2226976"/>
            <a:ext cx="4407114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i="1" dirty="0" smtClean="0">
                <a:latin typeface="Trebuchet MS" panose="020B0603020202020204" pitchFamily="34" charset="0"/>
              </a:rPr>
              <a:t>Cartaz“A3</a:t>
            </a:r>
            <a:r>
              <a:rPr lang="es-ES" sz="2000" i="1" dirty="0" smtClean="0">
                <a:latin typeface="Trebuchet MS" panose="020B0603020202020204" pitchFamily="34" charset="0"/>
              </a:rPr>
              <a:t>”: </a:t>
            </a:r>
            <a:r>
              <a:rPr lang="es-ES" sz="2000" i="1" dirty="0" err="1" smtClean="0">
                <a:latin typeface="Trebuchet MS" panose="020B0603020202020204" pitchFamily="34" charset="0"/>
              </a:rPr>
              <a:t>tamanho</a:t>
            </a:r>
            <a:r>
              <a:rPr lang="es-ES" sz="2000" i="1" dirty="0" smtClean="0">
                <a:latin typeface="Trebuchet MS" panose="020B0603020202020204" pitchFamily="34" charset="0"/>
              </a:rPr>
              <a:t> </a:t>
            </a:r>
            <a:r>
              <a:rPr lang="es-ES" sz="2000" u="sng" dirty="0" smtClean="0">
                <a:latin typeface="Trebuchet MS" panose="020B0603020202020204" pitchFamily="34" charset="0"/>
              </a:rPr>
              <a:t>MÍNIMO</a:t>
            </a:r>
            <a:r>
              <a:rPr lang="es-ES" sz="2000" dirty="0" smtClean="0">
                <a:latin typeface="Trebuchet MS" panose="020B0603020202020204" pitchFamily="34" charset="0"/>
              </a:rPr>
              <a:t> </a:t>
            </a:r>
            <a:r>
              <a:rPr lang="es-ES" sz="2000" dirty="0">
                <a:latin typeface="Trebuchet MS" panose="020B0603020202020204" pitchFamily="34" charset="0"/>
              </a:rPr>
              <a:t>A3</a:t>
            </a:r>
            <a:endParaRPr lang="es-ES" sz="2000" b="1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 err="1" smtClean="0">
                <a:latin typeface="Trebuchet MS" panose="020B0603020202020204" pitchFamily="34" charset="0"/>
              </a:rPr>
              <a:t>Nome</a:t>
            </a:r>
            <a:r>
              <a:rPr lang="es-ES" sz="2000" dirty="0" smtClean="0">
                <a:latin typeface="Trebuchet MS" panose="020B0603020202020204" pitchFamily="34" charset="0"/>
              </a:rPr>
              <a:t> </a:t>
            </a:r>
            <a:r>
              <a:rPr lang="es-ES" sz="2000" dirty="0" err="1" smtClean="0">
                <a:latin typeface="Trebuchet MS" panose="020B0603020202020204" pitchFamily="34" charset="0"/>
              </a:rPr>
              <a:t>projeto</a:t>
            </a:r>
            <a:r>
              <a:rPr lang="es-ES" sz="2000" dirty="0" smtClean="0">
                <a:latin typeface="Trebuchet MS" panose="020B0603020202020204" pitchFamily="34" charset="0"/>
              </a:rPr>
              <a:t> </a:t>
            </a:r>
            <a:r>
              <a:rPr lang="es-ES" sz="2000" dirty="0">
                <a:latin typeface="Trebuchet MS" panose="020B0603020202020204" pitchFamily="34" charset="0"/>
              </a:rPr>
              <a:t>/ </a:t>
            </a:r>
            <a:r>
              <a:rPr lang="es-ES" sz="2000" dirty="0" err="1">
                <a:latin typeface="Trebuchet MS" panose="020B0603020202020204" pitchFamily="34" charset="0"/>
              </a:rPr>
              <a:t>e</a:t>
            </a:r>
            <a:r>
              <a:rPr lang="es-ES" sz="2000" dirty="0" err="1" smtClean="0">
                <a:latin typeface="Trebuchet MS" panose="020B0603020202020204" pitchFamily="34" charset="0"/>
              </a:rPr>
              <a:t>ixo</a:t>
            </a:r>
            <a:r>
              <a:rPr lang="es-ES" sz="2000" dirty="0" smtClean="0">
                <a:latin typeface="Trebuchet MS" panose="020B0603020202020204" pitchFamily="34" charset="0"/>
              </a:rPr>
              <a:t> / </a:t>
            </a:r>
            <a:r>
              <a:rPr lang="es-ES" sz="2000" dirty="0" err="1" smtClean="0">
                <a:latin typeface="Trebuchet MS" panose="020B0603020202020204" pitchFamily="34" charset="0"/>
              </a:rPr>
              <a:t>menção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636633" y="1259249"/>
            <a:ext cx="3633649" cy="769441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Trebuchet MS" panose="020B0603020202020204" pitchFamily="34" charset="0"/>
              </a:rPr>
              <a:t>FEDER &lt; 500  mil </a:t>
            </a:r>
            <a:r>
              <a:rPr lang="es-ES" sz="2400" b="1" dirty="0" smtClean="0">
                <a:latin typeface="Trebuchet MS" panose="020B0603020202020204" pitchFamily="34" charset="0"/>
              </a:rPr>
              <a:t>euros</a:t>
            </a:r>
          </a:p>
          <a:p>
            <a:pPr algn="ctr"/>
            <a:r>
              <a:rPr lang="es-ES" sz="2000" i="1" dirty="0" err="1" smtClean="0">
                <a:latin typeface="Trebuchet MS" panose="020B0603020202020204" pitchFamily="34" charset="0"/>
              </a:rPr>
              <a:t>Sem</a:t>
            </a:r>
            <a:r>
              <a:rPr lang="es-ES" sz="2000" i="1" dirty="0" smtClean="0">
                <a:latin typeface="Trebuchet MS" panose="020B0603020202020204" pitchFamily="34" charset="0"/>
              </a:rPr>
              <a:t> </a:t>
            </a:r>
            <a:r>
              <a:rPr lang="es-ES" sz="2000" i="1" dirty="0">
                <a:latin typeface="Trebuchet MS" panose="020B0603020202020204" pitchFamily="34" charset="0"/>
              </a:rPr>
              <a:t>formato específico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6600056" y="1529813"/>
            <a:ext cx="0" cy="500909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31888" t="5901" r="31887" b="10940"/>
          <a:stretch/>
        </p:blipFill>
        <p:spPr>
          <a:xfrm>
            <a:off x="8277686" y="3149953"/>
            <a:ext cx="2351542" cy="3373954"/>
          </a:xfrm>
          <a:prstGeom prst="rect">
            <a:avLst/>
          </a:prstGeom>
          <a:effectLst>
            <a:reflection stA="99000" endPos="6000" dist="50800" dir="5400000" sy="-100000" algn="bl" rotWithShape="0"/>
          </a:effectLst>
        </p:spPr>
      </p:pic>
      <p:sp>
        <p:nvSpPr>
          <p:cNvPr id="24" name="CuadroTexto 23"/>
          <p:cNvSpPr txBox="1"/>
          <p:nvPr/>
        </p:nvSpPr>
        <p:spPr>
          <a:xfrm rot="20968531">
            <a:off x="5883075" y="3774798"/>
            <a:ext cx="1707861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alibri Light" panose="020F0302020204030204" pitchFamily="34" charset="0"/>
              </a:rPr>
              <a:t>LUGAR </a:t>
            </a:r>
            <a:r>
              <a:rPr lang="es-ES" sz="2400" b="1" dirty="0" smtClean="0">
                <a:latin typeface="Calibri Light" panose="020F0302020204030204" pitchFamily="34" charset="0"/>
              </a:rPr>
              <a:t>BEM VISÍVEL PELO </a:t>
            </a:r>
            <a:r>
              <a:rPr lang="es-ES" sz="2400" b="1" dirty="0">
                <a:latin typeface="Calibri Light" panose="020F0302020204030204" pitchFamily="34" charset="0"/>
              </a:rPr>
              <a:t>PÚBLICO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9648" y="261814"/>
            <a:ext cx="3836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Cartel de obra / cartel A3</a:t>
            </a:r>
            <a:endParaRPr lang="es-ES" sz="2400" dirty="0"/>
          </a:p>
        </p:txBody>
      </p:sp>
      <p:sp>
        <p:nvSpPr>
          <p:cNvPr id="20" name="Rectángulo 19"/>
          <p:cNvSpPr/>
          <p:nvPr/>
        </p:nvSpPr>
        <p:spPr>
          <a:xfrm>
            <a:off x="851476" y="5800846"/>
            <a:ext cx="5944800" cy="92333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s-ES" i="1" dirty="0" err="1" smtClean="0">
                <a:latin typeface="Trebuchet MS" panose="020B0603020202020204" pitchFamily="34" charset="0"/>
              </a:rPr>
              <a:t>Cartaz</a:t>
            </a:r>
            <a:r>
              <a:rPr lang="es-ES" i="1" dirty="0" smtClean="0">
                <a:latin typeface="Trebuchet MS" panose="020B0603020202020204" pitchFamily="34" charset="0"/>
              </a:rPr>
              <a:t> temporal </a:t>
            </a:r>
            <a:r>
              <a:rPr lang="es-ES" i="1" dirty="0">
                <a:latin typeface="Trebuchet MS" panose="020B0603020202020204" pitchFamily="34" charset="0"/>
              </a:rPr>
              <a:t>“de obra</a:t>
            </a:r>
            <a:r>
              <a:rPr lang="es-ES" i="1" dirty="0" smtClean="0">
                <a:latin typeface="Trebuchet MS" panose="020B0603020202020204" pitchFamily="34" charset="0"/>
              </a:rPr>
              <a:t>” durante </a:t>
            </a:r>
            <a:r>
              <a:rPr lang="es-ES" i="1" dirty="0" smtClean="0">
                <a:latin typeface="Trebuchet MS" panose="020B0603020202020204" pitchFamily="34" charset="0"/>
              </a:rPr>
              <a:t>a </a:t>
            </a:r>
            <a:r>
              <a:rPr lang="es-ES" i="1" dirty="0" err="1" smtClean="0">
                <a:latin typeface="Trebuchet MS" panose="020B0603020202020204" pitchFamily="34" charset="0"/>
              </a:rPr>
              <a:t>execução</a:t>
            </a:r>
            <a:endParaRPr lang="es-ES" i="1" dirty="0" smtClean="0">
              <a:latin typeface="Trebuchet MS" panose="020B0603020202020204" pitchFamily="34" charset="0"/>
            </a:endParaRPr>
          </a:p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s-ES" i="1" dirty="0" smtClean="0">
                <a:latin typeface="Trebuchet MS" panose="020B0603020202020204" pitchFamily="34" charset="0"/>
              </a:rPr>
              <a:t>Placa permanente </a:t>
            </a:r>
            <a:r>
              <a:rPr lang="es-ES" i="1" dirty="0" err="1" smtClean="0">
                <a:latin typeface="Trebuchet MS" panose="020B0603020202020204" pitchFamily="34" charset="0"/>
              </a:rPr>
              <a:t>ao</a:t>
            </a:r>
            <a:r>
              <a:rPr lang="es-ES" i="1" dirty="0" smtClean="0">
                <a:latin typeface="Trebuchet MS" panose="020B0603020202020204" pitchFamily="34" charset="0"/>
              </a:rPr>
              <a:t> </a:t>
            </a:r>
            <a:r>
              <a:rPr lang="es-ES" i="1" dirty="0" smtClean="0">
                <a:latin typeface="Trebuchet MS" panose="020B0603020202020204" pitchFamily="34" charset="0"/>
              </a:rPr>
              <a:t>finalizar / objeto físico</a:t>
            </a:r>
            <a:endParaRPr lang="es-ES" i="1" dirty="0">
              <a:latin typeface="Trebuchet MS" panose="020B0603020202020204" pitchFamily="34" charset="0"/>
            </a:endParaRPr>
          </a:p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s-ES" i="1" dirty="0" err="1" smtClean="0">
                <a:latin typeface="Trebuchet MS" panose="020B0603020202020204" pitchFamily="34" charset="0"/>
              </a:rPr>
              <a:t>Tamanho</a:t>
            </a:r>
            <a:r>
              <a:rPr lang="es-ES" i="1" dirty="0" smtClean="0">
                <a:latin typeface="Trebuchet MS" panose="020B0603020202020204" pitchFamily="34" charset="0"/>
              </a:rPr>
              <a:t> </a:t>
            </a:r>
            <a:r>
              <a:rPr lang="es-ES" i="1" dirty="0">
                <a:latin typeface="Trebuchet MS" panose="020B0603020202020204" pitchFamily="34" charset="0"/>
              </a:rPr>
              <a:t>significativo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0" y="-27384"/>
            <a:ext cx="7248128" cy="523220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Identidade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visual</a:t>
            </a:r>
            <a:endParaRPr lang="es-ES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7 Rectángulo"/>
          <p:cNvSpPr>
            <a:spLocks noChangeArrowheads="1"/>
          </p:cNvSpPr>
          <p:nvPr/>
        </p:nvSpPr>
        <p:spPr bwMode="auto">
          <a:xfrm>
            <a:off x="0" y="495836"/>
            <a:ext cx="7248128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Clr>
                <a:srgbClr val="008000"/>
              </a:buClr>
            </a:pPr>
            <a:r>
              <a:rPr lang="es-ES_tradnl" altLang="pt-PT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Cartaz</a:t>
            </a:r>
            <a:r>
              <a:rPr lang="es-ES_tradnl" altLang="pt-PT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“de obra”, permanente, A3</a:t>
            </a:r>
            <a:endParaRPr lang="es-ES_tradnl" altLang="pt-PT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0"/>
            <a:ext cx="3503712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34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570B8-DC27-4F9B-A1FB-5E655A75CC46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21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0148" y="1575416"/>
            <a:ext cx="3242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5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Ferramentas</a:t>
            </a:r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de ICV do Programa</a:t>
            </a:r>
            <a:endParaRPr lang="es-ES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" y="4522800"/>
            <a:ext cx="3502800" cy="2335200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751495" y="2281227"/>
            <a:ext cx="8105145" cy="0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780803" y="4293096"/>
            <a:ext cx="8105145" cy="0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3795282" y="5301208"/>
            <a:ext cx="8105145" cy="0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690646" y="3492297"/>
            <a:ext cx="832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Redes</a:t>
            </a:r>
            <a:r>
              <a:rPr lang="es-ES" sz="3200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s-ES" sz="3200" dirty="0" smtClean="0">
                <a:latin typeface="Trebuchet MS" panose="020B0603020202020204" pitchFamily="34" charset="0"/>
              </a:rPr>
              <a:t>@poctep: 27.000 </a:t>
            </a:r>
            <a:r>
              <a:rPr lang="es-ES" sz="3200" dirty="0" err="1" smtClean="0">
                <a:latin typeface="Trebuchet MS" panose="020B0603020202020204" pitchFamily="34" charset="0"/>
              </a:rPr>
              <a:t>usuários</a:t>
            </a:r>
            <a:r>
              <a:rPr lang="es-ES" sz="3200" dirty="0" smtClean="0">
                <a:latin typeface="Trebuchet MS" panose="020B0603020202020204" pitchFamily="34" charset="0"/>
              </a:rPr>
              <a:t> / mes</a:t>
            </a:r>
            <a:endParaRPr lang="es-ES" sz="3200" dirty="0">
              <a:latin typeface="Trebuchet MS" panose="020B0603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751495" y="1608722"/>
            <a:ext cx="4859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Web</a:t>
            </a:r>
            <a:r>
              <a:rPr lang="es-ES" sz="3200" dirty="0" smtClean="0">
                <a:latin typeface="Trebuchet MS" panose="020B0603020202020204" pitchFamily="34" charset="0"/>
              </a:rPr>
              <a:t>: www.poctep.eu</a:t>
            </a:r>
            <a:endParaRPr lang="es-ES" sz="3200" dirty="0">
              <a:latin typeface="Trebuchet MS" panose="020B0603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767374" y="4500409"/>
            <a:ext cx="807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latin typeface="Trebuchet MS" panose="020B0603020202020204" pitchFamily="34" charset="0"/>
              </a:rPr>
              <a:t>Meios</a:t>
            </a:r>
            <a:r>
              <a:rPr lang="es-ES" sz="3200" dirty="0" smtClean="0">
                <a:latin typeface="Trebuchet MS" panose="020B0603020202020204" pitchFamily="34" charset="0"/>
              </a:rPr>
              <a:t> com: </a:t>
            </a:r>
            <a:r>
              <a:rPr lang="es-ES" sz="32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#HistoriasIbéricas</a:t>
            </a:r>
            <a:endParaRPr lang="es-ES" sz="32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751495" y="5436513"/>
            <a:ext cx="807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latin typeface="Trebuchet MS" panose="020B0603020202020204" pitchFamily="34" charset="0"/>
              </a:rPr>
              <a:t>Seminários</a:t>
            </a:r>
            <a:r>
              <a:rPr lang="es-ES" sz="3200" dirty="0" smtClean="0">
                <a:latin typeface="Trebuchet MS" panose="020B0603020202020204" pitchFamily="34" charset="0"/>
              </a:rPr>
              <a:t>, </a:t>
            </a:r>
            <a:r>
              <a:rPr lang="es-ES" sz="3200" dirty="0" err="1" smtClean="0">
                <a:latin typeface="Trebuchet MS" panose="020B0603020202020204" pitchFamily="34" charset="0"/>
              </a:rPr>
              <a:t>reuniões</a:t>
            </a:r>
            <a:r>
              <a:rPr lang="es-ES" sz="3200" dirty="0" smtClean="0">
                <a:latin typeface="Trebuchet MS" panose="020B0603020202020204" pitchFamily="34" charset="0"/>
              </a:rPr>
              <a:t> </a:t>
            </a:r>
            <a:r>
              <a:rPr lang="es-ES" sz="3200" b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capitalização</a:t>
            </a:r>
            <a:r>
              <a:rPr lang="es-ES" sz="3200" dirty="0" smtClean="0">
                <a:latin typeface="Trebuchet MS" panose="020B0603020202020204" pitchFamily="34" charset="0"/>
              </a:rPr>
              <a:t>, etc</a:t>
            </a:r>
            <a:endParaRPr lang="es-ES" sz="3200" dirty="0">
              <a:latin typeface="Trebuchet MS" panose="020B060302020202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3780802" y="3284984"/>
            <a:ext cx="8105145" cy="0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767374" y="2500452"/>
            <a:ext cx="686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Newsletter: 3.700 suscritos</a:t>
            </a:r>
            <a:endParaRPr lang="es-ES" sz="32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99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0"/>
            <a:ext cx="3503712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34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570B8-DC27-4F9B-A1FB-5E655A75CC46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22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75428" y="271323"/>
            <a:ext cx="7888444" cy="1508105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44" indent="-285744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_tradnl" altLang="es-ES" sz="2400" dirty="0">
                <a:latin typeface="Trebuchet MS" panose="020B0603020202020204" pitchFamily="34" charset="0"/>
                <a:cs typeface="Arial" charset="0"/>
              </a:rPr>
              <a:t>“</a:t>
            </a:r>
            <a:r>
              <a:rPr lang="es-ES_tradnl" altLang="es-ES" sz="2400" b="1" dirty="0" err="1" smtClean="0">
                <a:latin typeface="Trebuchet MS" panose="020B0603020202020204" pitchFamily="34" charset="0"/>
                <a:cs typeface="Arial" charset="0"/>
              </a:rPr>
              <a:t>Gestão</a:t>
            </a:r>
            <a:r>
              <a:rPr lang="es-ES_tradnl" altLang="es-ES" sz="2400" b="1" dirty="0" smtClean="0">
                <a:latin typeface="Trebuchet MS" panose="020B0603020202020204" pitchFamily="34" charset="0"/>
                <a:cs typeface="Arial" charset="0"/>
              </a:rPr>
              <a:t> de </a:t>
            </a:r>
            <a:r>
              <a:rPr lang="es-ES_tradnl" altLang="es-ES" sz="2400" b="1" dirty="0" err="1" smtClean="0">
                <a:latin typeface="Trebuchet MS" panose="020B0603020202020204" pitchFamily="34" charset="0"/>
                <a:cs typeface="Arial" charset="0"/>
              </a:rPr>
              <a:t>projetos</a:t>
            </a:r>
            <a:r>
              <a:rPr lang="es-ES_tradnl" altLang="es-ES" sz="2400" dirty="0" smtClean="0">
                <a:latin typeface="Trebuchet MS" panose="020B0603020202020204" pitchFamily="34" charset="0"/>
                <a:cs typeface="Arial" charset="0"/>
              </a:rPr>
              <a:t>”: documentos e </a:t>
            </a:r>
            <a:r>
              <a:rPr lang="es-ES_tradnl" altLang="es-ES" sz="2400" dirty="0" err="1" smtClean="0">
                <a:latin typeface="Trebuchet MS" panose="020B0603020202020204" pitchFamily="34" charset="0"/>
                <a:cs typeface="Arial" charset="0"/>
              </a:rPr>
              <a:t>manuais</a:t>
            </a:r>
            <a:endParaRPr lang="es-ES_tradnl" altLang="es-ES" sz="2400" dirty="0" smtClean="0">
              <a:latin typeface="Trebuchet MS" panose="020B0603020202020204" pitchFamily="34" charset="0"/>
              <a:cs typeface="Arial" charset="0"/>
            </a:endParaRPr>
          </a:p>
          <a:p>
            <a:pPr marL="285744" indent="-285744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_tradnl" altLang="es-ES" sz="2400" dirty="0" smtClean="0">
                <a:latin typeface="Trebuchet MS" panose="020B0603020202020204" pitchFamily="34" charset="0"/>
                <a:cs typeface="Arial" charset="0"/>
              </a:rPr>
              <a:t>“</a:t>
            </a:r>
            <a:r>
              <a:rPr lang="es-ES_tradnl" altLang="es-ES" sz="2400" b="1" dirty="0" smtClean="0">
                <a:latin typeface="Trebuchet MS" panose="020B0603020202020204" pitchFamily="34" charset="0"/>
                <a:cs typeface="Arial" charset="0"/>
              </a:rPr>
              <a:t>Comunicação</a:t>
            </a:r>
            <a:r>
              <a:rPr lang="es-ES_tradnl" altLang="es-ES" sz="2400" dirty="0" smtClean="0">
                <a:latin typeface="Calibri Light" panose="020F0302020204030204" pitchFamily="34" charset="0"/>
                <a:cs typeface="Arial" charset="0"/>
              </a:rPr>
              <a:t>”: </a:t>
            </a:r>
            <a:r>
              <a:rPr lang="es-ES_tradnl" altLang="es-ES" sz="2400" dirty="0" err="1" smtClean="0">
                <a:latin typeface="Trebuchet MS" panose="020B0603020202020204" pitchFamily="34" charset="0"/>
                <a:cs typeface="Arial" charset="0"/>
              </a:rPr>
              <a:t>orientações</a:t>
            </a:r>
            <a:r>
              <a:rPr lang="es-ES_tradnl" altLang="es-ES" sz="2400" dirty="0" smtClean="0">
                <a:latin typeface="Trebuchet MS" panose="020B0603020202020204" pitchFamily="34" charset="0"/>
                <a:cs typeface="Arial" charset="0"/>
              </a:rPr>
              <a:t>, </a:t>
            </a:r>
            <a:r>
              <a:rPr lang="es-ES_tradnl" altLang="es-ES" sz="2400" dirty="0">
                <a:latin typeface="Trebuchet MS" panose="020B0603020202020204" pitchFamily="34" charset="0"/>
                <a:cs typeface="Arial" charset="0"/>
              </a:rPr>
              <a:t>logos </a:t>
            </a:r>
            <a:r>
              <a:rPr lang="es-ES_tradnl" altLang="es-ES" sz="2400" dirty="0" smtClean="0">
                <a:latin typeface="Trebuchet MS" panose="020B0603020202020204" pitchFamily="34" charset="0"/>
                <a:cs typeface="Arial" charset="0"/>
              </a:rPr>
              <a:t>e </a:t>
            </a:r>
            <a:r>
              <a:rPr lang="es-ES_tradnl" altLang="es-ES" sz="2400" dirty="0" err="1" smtClean="0">
                <a:latin typeface="Trebuchet MS" panose="020B0603020202020204" pitchFamily="34" charset="0"/>
                <a:cs typeface="Arial" charset="0"/>
              </a:rPr>
              <a:t>planilhas</a:t>
            </a:r>
            <a:endParaRPr lang="es-ES_tradnl" altLang="es-ES" sz="2000" dirty="0" smtClean="0">
              <a:latin typeface="Trebuchet MS" panose="020B0603020202020204" pitchFamily="34" charset="0"/>
              <a:cs typeface="Arial" charset="0"/>
            </a:endParaRPr>
          </a:p>
          <a:p>
            <a:pPr marL="285744" indent="-285744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_tradnl" altLang="es-ES" sz="2400" dirty="0">
                <a:latin typeface="Trebuchet MS" panose="020B0603020202020204" pitchFamily="34" charset="0"/>
                <a:cs typeface="Arial" charset="0"/>
              </a:rPr>
              <a:t>“</a:t>
            </a:r>
            <a:r>
              <a:rPr lang="es-ES_tradnl" altLang="es-ES" sz="2400" dirty="0" err="1" smtClean="0">
                <a:latin typeface="Trebuchet MS" panose="020B0603020202020204" pitchFamily="34" charset="0"/>
                <a:cs typeface="Arial" charset="0"/>
              </a:rPr>
              <a:t>Projetos</a:t>
            </a:r>
            <a:r>
              <a:rPr lang="es-ES_tradnl" altLang="es-ES" sz="2400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es-ES" sz="2400" dirty="0" err="1" smtClean="0">
                <a:latin typeface="Trebuchet MS" panose="020B0603020202020204" pitchFamily="34" charset="0"/>
                <a:cs typeface="Arial" charset="0"/>
              </a:rPr>
              <a:t>aprovados</a:t>
            </a:r>
            <a:r>
              <a:rPr lang="es-ES_tradnl" altLang="es-ES" sz="2400" dirty="0" smtClean="0">
                <a:latin typeface="Trebuchet MS" panose="020B0603020202020204" pitchFamily="34" charset="0"/>
                <a:cs typeface="Arial" charset="0"/>
              </a:rPr>
              <a:t>”: </a:t>
            </a:r>
            <a:r>
              <a:rPr lang="es-ES_tradnl" altLang="es-ES" sz="2400" dirty="0">
                <a:latin typeface="Trebuchet MS" panose="020B0603020202020204" pitchFamily="34" charset="0"/>
                <a:cs typeface="Arial" charset="0"/>
              </a:rPr>
              <a:t>fichas de </a:t>
            </a:r>
            <a:r>
              <a:rPr lang="es-ES_tradnl" altLang="es-ES" sz="2400" dirty="0" err="1" smtClean="0">
                <a:latin typeface="Trebuchet MS" panose="020B0603020202020204" pitchFamily="34" charset="0"/>
                <a:cs typeface="Arial" charset="0"/>
              </a:rPr>
              <a:t>projetos</a:t>
            </a:r>
            <a:endParaRPr lang="es-ES_tradnl" altLang="es-ES" sz="2400" dirty="0"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41706" y="1119720"/>
            <a:ext cx="3192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poctep.eu</a:t>
            </a:r>
            <a:endParaRPr lang="es-ES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276872"/>
            <a:ext cx="4644474" cy="3593277"/>
          </a:xfrm>
          <a:prstGeom prst="rect">
            <a:avLst/>
          </a:prstGeom>
          <a:effectLst>
            <a:reflection stA="49000" endPos="11000" dist="508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14137"/>
          <a:stretch/>
        </p:blipFill>
        <p:spPr>
          <a:xfrm>
            <a:off x="8086834" y="2007074"/>
            <a:ext cx="3790732" cy="2066436"/>
          </a:xfrm>
          <a:prstGeom prst="rect">
            <a:avLst/>
          </a:prstGeom>
        </p:spPr>
      </p:pic>
      <p:sp>
        <p:nvSpPr>
          <p:cNvPr id="9" name="7 Rectángulo"/>
          <p:cNvSpPr>
            <a:spLocks noChangeArrowheads="1"/>
          </p:cNvSpPr>
          <p:nvPr/>
        </p:nvSpPr>
        <p:spPr bwMode="auto">
          <a:xfrm>
            <a:off x="5875660" y="2373892"/>
            <a:ext cx="1872208" cy="830997"/>
          </a:xfrm>
          <a:prstGeom prst="rect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s-ES_tradnl" altLang="es-ES" sz="2000" b="1" dirty="0">
                <a:solidFill>
                  <a:srgbClr val="000066"/>
                </a:solidFill>
                <a:latin typeface="Trebuchet MS" panose="020B0603020202020204" pitchFamily="34" charset="0"/>
                <a:cs typeface="Tahoma" panose="020B0604030504040204" pitchFamily="34" charset="0"/>
              </a:rPr>
              <a:t> </a:t>
            </a:r>
            <a:r>
              <a:rPr lang="es-ES_tradnl" altLang="es-ES" sz="2400" b="1" dirty="0">
                <a:latin typeface="Trebuchet MS" panose="020B0603020202020204" pitchFamily="34" charset="0"/>
                <a:cs typeface="Arial" charset="0"/>
              </a:rPr>
              <a:t>Fichas </a:t>
            </a:r>
            <a:r>
              <a:rPr lang="es-ES_tradnl" altLang="es-ES" sz="2400" b="1" dirty="0" err="1" smtClean="0">
                <a:latin typeface="Trebuchet MS" panose="020B0603020202020204" pitchFamily="34" charset="0"/>
                <a:cs typeface="Arial" charset="0"/>
              </a:rPr>
              <a:t>projetos</a:t>
            </a:r>
            <a:endParaRPr lang="es-ES_tradnl" altLang="es-ES" sz="2400" b="1" dirty="0">
              <a:latin typeface="Trebuchet MS" panose="020B0603020202020204" pitchFamily="34" charset="0"/>
              <a:cs typeface="Arial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010" y="4225594"/>
            <a:ext cx="3790732" cy="2471509"/>
          </a:xfrm>
          <a:prstGeom prst="rect">
            <a:avLst/>
          </a:prstGeom>
          <a:effectLst>
            <a:reflection stA="45000" endPos="12000" dist="50800" dir="5400000" sy="-100000" algn="bl" rotWithShape="0"/>
          </a:effectLst>
        </p:spPr>
      </p:pic>
      <p:sp>
        <p:nvSpPr>
          <p:cNvPr id="19" name="7 Rectángulo"/>
          <p:cNvSpPr>
            <a:spLocks noChangeArrowheads="1"/>
          </p:cNvSpPr>
          <p:nvPr/>
        </p:nvSpPr>
        <p:spPr bwMode="auto">
          <a:xfrm>
            <a:off x="6015438" y="4603421"/>
            <a:ext cx="1592651" cy="830997"/>
          </a:xfrm>
          <a:prstGeom prst="rect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s-ES_tradnl" altLang="es-ES" sz="2400" b="1" dirty="0" smtClean="0">
                <a:solidFill>
                  <a:srgbClr val="000066"/>
                </a:solidFill>
                <a:latin typeface="Trebuchet MS" panose="020B0603020202020204" pitchFamily="34" charset="0"/>
                <a:cs typeface="Tahoma" panose="020B0604030504040204" pitchFamily="34" charset="0"/>
              </a:rPr>
              <a:t>Vídeos, </a:t>
            </a:r>
            <a:r>
              <a:rPr lang="es-ES_tradnl" altLang="es-ES" sz="2400" b="1" dirty="0" err="1" smtClean="0">
                <a:solidFill>
                  <a:srgbClr val="000066"/>
                </a:solidFill>
                <a:latin typeface="Trebuchet MS" panose="020B0603020202020204" pitchFamily="34" charset="0"/>
                <a:cs typeface="Tahoma" panose="020B0604030504040204" pitchFamily="34" charset="0"/>
              </a:rPr>
              <a:t>tutoriais</a:t>
            </a:r>
            <a:endParaRPr lang="es-ES_tradnl" altLang="es-ES" sz="2400" b="1" dirty="0">
              <a:latin typeface="Trebuchet MS" panose="020B0603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0"/>
            <a:ext cx="3503712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34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570B8-DC27-4F9B-A1FB-5E655A75CC46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23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48799" y="461868"/>
            <a:ext cx="260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Trebuchet MS" panose="020B0603020202020204" pitchFamily="34" charset="0"/>
              </a:rPr>
              <a:t>t</a:t>
            </a:r>
            <a:r>
              <a:rPr lang="es-ES" sz="5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witter </a:t>
            </a:r>
            <a:endParaRPr lang="es-ES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922955" y="338758"/>
            <a:ext cx="3484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200" b="1" dirty="0">
              <a:latin typeface="Trebuchet MS" panose="020B0603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381408" y="1972712"/>
            <a:ext cx="2576860" cy="1569660"/>
          </a:xfrm>
          <a:prstGeom prst="rect">
            <a:avLst/>
          </a:prstGeom>
          <a:solidFill>
            <a:schemeClr val="bg1">
              <a:alpha val="70000"/>
            </a:schemeClr>
          </a:solidFill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Trebuchet MS" panose="020B0603020202020204" pitchFamily="34" charset="0"/>
              </a:rPr>
              <a:t>Conversa</a:t>
            </a:r>
            <a:endParaRPr lang="es-ES" sz="2400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Trebuchet MS" panose="020B0603020202020204" pitchFamily="34" charset="0"/>
              </a:rPr>
              <a:t>Divulga</a:t>
            </a:r>
            <a:endParaRPr lang="es-ES" sz="2400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dirty="0">
                <a:latin typeface="Trebuchet MS" panose="020B0603020202020204" pitchFamily="34" charset="0"/>
              </a:rPr>
              <a:t>Especializado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dirty="0" err="1" smtClean="0">
                <a:latin typeface="Trebuchet MS" panose="020B0603020202020204" pitchFamily="34" charset="0"/>
              </a:rPr>
              <a:t>Jornalistas</a:t>
            </a:r>
            <a:endParaRPr lang="es-ES" sz="2400" dirty="0">
              <a:latin typeface="Trebuchet MS" panose="020B0603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/>
          <a:srcRect l="39373" t="60691" r="40153" b="10540"/>
          <a:stretch/>
        </p:blipFill>
        <p:spPr>
          <a:xfrm rot="408405">
            <a:off x="9914441" y="4015387"/>
            <a:ext cx="2126759" cy="1972722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4299077" y="4227393"/>
            <a:ext cx="3456711" cy="150810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66FF"/>
                </a:solidFill>
                <a:latin typeface="Gill Sans MT" pitchFamily="34" charset="0"/>
                <a:cs typeface="Tahoma" panose="020B0604030504040204" pitchFamily="34" charset="0"/>
              </a:rPr>
              <a:t>#POCTEP</a:t>
            </a:r>
          </a:p>
          <a:p>
            <a:r>
              <a:rPr lang="es-ES" b="1" dirty="0">
                <a:solidFill>
                  <a:srgbClr val="0066FF"/>
                </a:solidFill>
                <a:latin typeface="Gill Sans MT" pitchFamily="34" charset="0"/>
                <a:cs typeface="Tahoma" panose="020B0604030504040204" pitchFamily="34" charset="0"/>
              </a:rPr>
              <a:t>#PoctepEnLosMedios </a:t>
            </a:r>
          </a:p>
          <a:p>
            <a:r>
              <a:rPr lang="es-ES" b="1" dirty="0">
                <a:solidFill>
                  <a:srgbClr val="0066FF"/>
                </a:solidFill>
                <a:latin typeface="Gill Sans MT" pitchFamily="34" charset="0"/>
                <a:cs typeface="Tahoma" panose="020B0604030504040204" pitchFamily="34" charset="0"/>
              </a:rPr>
              <a:t>#PoctepNosMedia</a:t>
            </a:r>
          </a:p>
          <a:p>
            <a:r>
              <a:rPr lang="es-ES" b="1" dirty="0">
                <a:solidFill>
                  <a:srgbClr val="0066FF"/>
                </a:solidFill>
                <a:latin typeface="Gill Sans MT" pitchFamily="34" charset="0"/>
                <a:cs typeface="Tahoma" panose="020B0604030504040204" pitchFamily="34" charset="0"/>
              </a:rPr>
              <a:t>#HistoriasIbéricas</a:t>
            </a:r>
          </a:p>
          <a:p>
            <a:r>
              <a:rPr lang="es-ES" b="1" dirty="0">
                <a:solidFill>
                  <a:srgbClr val="0066FF"/>
                </a:solidFill>
                <a:latin typeface="Gill Sans MT" pitchFamily="34" charset="0"/>
                <a:cs typeface="Tahoma" panose="020B0604030504040204" pitchFamily="34" charset="0"/>
              </a:rPr>
              <a:t>@poctep</a:t>
            </a:r>
            <a:endParaRPr lang="es-ES" sz="2000" dirty="0">
              <a:solidFill>
                <a:srgbClr val="0066FF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211" y="4241946"/>
            <a:ext cx="995681" cy="23534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466" y="4526505"/>
            <a:ext cx="1007677" cy="2888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28344" t="12201" r="29656" b="8000"/>
          <a:stretch/>
        </p:blipFill>
        <p:spPr>
          <a:xfrm rot="21367365">
            <a:off x="7814904" y="1393024"/>
            <a:ext cx="2686909" cy="319070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8011641" y="5858028"/>
            <a:ext cx="2084098" cy="707886"/>
          </a:xfrm>
          <a:prstGeom prst="rect">
            <a:avLst/>
          </a:prstGeom>
          <a:noFill/>
          <a:ln w="31750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latin typeface="Trebuchet MS" panose="020B0603020202020204" pitchFamily="34" charset="0"/>
              </a:rPr>
              <a:t>Men</a:t>
            </a:r>
            <a:r>
              <a:rPr lang="es-ES" sz="2000" dirty="0" err="1" smtClean="0">
                <a:latin typeface="Trebuchet MS" panose="020B0603020202020204" pitchFamily="34" charset="0"/>
              </a:rPr>
              <a:t>ções</a:t>
            </a:r>
            <a:r>
              <a:rPr lang="es-ES" sz="2000" dirty="0" smtClean="0">
                <a:latin typeface="Trebuchet MS" panose="020B0603020202020204" pitchFamily="34" charset="0"/>
              </a:rPr>
              <a:t>- </a:t>
            </a:r>
            <a:r>
              <a:rPr lang="es-ES" sz="2000" dirty="0" err="1" smtClean="0">
                <a:latin typeface="Trebuchet MS" panose="020B0603020202020204" pitchFamily="34" charset="0"/>
              </a:rPr>
              <a:t>divulgação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409400" y="2283989"/>
            <a:ext cx="1591255" cy="1015663"/>
          </a:xfrm>
          <a:prstGeom prst="rect">
            <a:avLst/>
          </a:prstGeom>
          <a:noFill/>
          <a:ln w="31750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latin typeface="Trebuchet MS" panose="020B0603020202020204" pitchFamily="34" charset="0"/>
              </a:rPr>
              <a:t>Visibilidade</a:t>
            </a:r>
            <a:r>
              <a:rPr lang="es-ES" sz="2000" dirty="0" smtClean="0">
                <a:latin typeface="Trebuchet MS" panose="020B0603020202020204" pitchFamily="34" charset="0"/>
              </a:rPr>
              <a:t> </a:t>
            </a:r>
            <a:endParaRPr lang="es-ES" sz="2000" dirty="0" smtClean="0">
              <a:latin typeface="Trebuchet MS" panose="020B0603020202020204" pitchFamily="34" charset="0"/>
            </a:endParaRPr>
          </a:p>
          <a:p>
            <a:pPr algn="ctr"/>
            <a:r>
              <a:rPr lang="es-ES" sz="2000" dirty="0" smtClean="0">
                <a:latin typeface="Trebuchet MS" panose="020B0603020202020204" pitchFamily="34" charset="0"/>
              </a:rPr>
              <a:t>(5.000</a:t>
            </a:r>
          </a:p>
          <a:p>
            <a:pPr algn="ctr"/>
            <a:r>
              <a:rPr lang="es-ES" sz="2000" dirty="0" err="1" smtClean="0">
                <a:latin typeface="Trebuchet MS" panose="020B0603020202020204" pitchFamily="34" charset="0"/>
              </a:rPr>
              <a:t>Num</a:t>
            </a:r>
            <a:r>
              <a:rPr lang="es-ES" sz="2000" dirty="0" smtClean="0">
                <a:latin typeface="Trebuchet MS" panose="020B0603020202020204" pitchFamily="34" charset="0"/>
              </a:rPr>
              <a:t> </a:t>
            </a:r>
            <a:r>
              <a:rPr lang="es-ES" sz="2000" dirty="0" err="1" smtClean="0">
                <a:latin typeface="Trebuchet MS" panose="020B0603020202020204" pitchFamily="34" charset="0"/>
              </a:rPr>
              <a:t>dia</a:t>
            </a:r>
            <a:r>
              <a:rPr lang="es-ES" sz="2000" dirty="0" smtClean="0">
                <a:latin typeface="Trebuchet MS" panose="020B0603020202020204" pitchFamily="34" charset="0"/>
              </a:rPr>
              <a:t>)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6375" t="34250" r="40156" b="9050"/>
          <a:stretch/>
        </p:blipFill>
        <p:spPr>
          <a:xfrm>
            <a:off x="354500" y="1847066"/>
            <a:ext cx="3672408" cy="3888432"/>
          </a:xfrm>
          <a:prstGeom prst="rect">
            <a:avLst/>
          </a:prstGeom>
          <a:effectLst>
            <a:reflection stA="45000" endPos="6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08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0"/>
            <a:ext cx="3503712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34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570B8-DC27-4F9B-A1FB-5E655A75CC46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24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11696" y="1328899"/>
            <a:ext cx="3192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facebook</a:t>
            </a:r>
            <a:endParaRPr lang="es-ES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26375" t="12201" r="34250" b="4640"/>
          <a:stretch/>
        </p:blipFill>
        <p:spPr>
          <a:xfrm>
            <a:off x="8976320" y="1655960"/>
            <a:ext cx="2996317" cy="3955139"/>
          </a:xfrm>
          <a:prstGeom prst="rect">
            <a:avLst/>
          </a:prstGeom>
          <a:effectLst>
            <a:reflection stA="45000" endPos="5000" dist="50800" dir="5400000" sy="-100000" algn="bl" rotWithShape="0"/>
          </a:effectLst>
        </p:spPr>
      </p:pic>
      <p:pic>
        <p:nvPicPr>
          <p:cNvPr id="25" name="Imagen 2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5113" t="19760" r="43700" b="4640"/>
          <a:stretch/>
        </p:blipFill>
        <p:spPr>
          <a:xfrm>
            <a:off x="890501" y="2580160"/>
            <a:ext cx="4122281" cy="3615486"/>
          </a:xfrm>
          <a:prstGeom prst="rect">
            <a:avLst/>
          </a:prstGeom>
          <a:effectLst>
            <a:reflection stA="45000" endPos="17000" dist="50800" dir="5400000" sy="-100000" algn="bl" rotWithShape="0"/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4130863"/>
            <a:ext cx="3009983" cy="2186071"/>
          </a:xfrm>
          <a:prstGeom prst="rect">
            <a:avLst/>
          </a:prstGeom>
          <a:effectLst>
            <a:reflection stA="45000" endPos="4000" dist="50800" dir="5400000" sy="-100000" algn="bl" rotWithShape="0"/>
          </a:effectLst>
        </p:spPr>
      </p:pic>
      <p:sp>
        <p:nvSpPr>
          <p:cNvPr id="27" name="CuadroTexto 26"/>
          <p:cNvSpPr txBox="1"/>
          <p:nvPr/>
        </p:nvSpPr>
        <p:spPr>
          <a:xfrm>
            <a:off x="7961803" y="2389660"/>
            <a:ext cx="1180884" cy="400110"/>
          </a:xfrm>
          <a:prstGeom prst="rect">
            <a:avLst/>
          </a:prstGeom>
          <a:noFill/>
          <a:ln w="31750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rebuchet MS" panose="020B0603020202020204" pitchFamily="34" charset="0"/>
              </a:rPr>
              <a:t>Vídeos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567911" y="2349328"/>
            <a:ext cx="1884822" cy="46166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Trebuchet MS" panose="020B0603020202020204" pitchFamily="34" charset="0"/>
              </a:rPr>
              <a:t>Visibilidade</a:t>
            </a:r>
            <a:endParaRPr lang="es-ES" sz="2400" dirty="0">
              <a:latin typeface="Trebuchet MS" panose="020B0603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202117" y="3560590"/>
            <a:ext cx="1415701" cy="369332"/>
          </a:xfrm>
          <a:prstGeom prst="rect">
            <a:avLst/>
          </a:prstGeom>
          <a:noFill/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rebuchet MS" panose="020B0603020202020204" pitchFamily="34" charset="0"/>
              </a:rPr>
              <a:t>Eventos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581467" y="459230"/>
            <a:ext cx="5029133" cy="1200329"/>
          </a:xfrm>
          <a:prstGeom prst="rect">
            <a:avLst/>
          </a:prstGeom>
          <a:noFill/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dirty="0">
                <a:latin typeface="Trebuchet MS" panose="020B0603020202020204" pitchFamily="34" charset="0"/>
              </a:rPr>
              <a:t>Público </a:t>
            </a:r>
            <a:r>
              <a:rPr lang="es-ES" sz="2400" dirty="0" smtClean="0">
                <a:latin typeface="Trebuchet MS" panose="020B0603020202020204" pitchFamily="34" charset="0"/>
              </a:rPr>
              <a:t>menos </a:t>
            </a:r>
            <a:r>
              <a:rPr lang="es-ES" sz="2400" dirty="0">
                <a:latin typeface="Trebuchet MS" panose="020B0603020202020204" pitchFamily="34" charset="0"/>
              </a:rPr>
              <a:t>específico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i="1" dirty="0">
                <a:latin typeface="Trebuchet MS" panose="020B0603020202020204" pitchFamily="34" charset="0"/>
              </a:rPr>
              <a:t>Clicks</a:t>
            </a:r>
            <a:r>
              <a:rPr lang="es-ES" sz="2400" dirty="0">
                <a:latin typeface="Trebuchet MS" panose="020B0603020202020204" pitchFamily="34" charset="0"/>
              </a:rPr>
              <a:t> / </a:t>
            </a:r>
            <a:r>
              <a:rPr lang="es-ES" sz="2400" i="1" dirty="0">
                <a:latin typeface="Trebuchet MS" panose="020B0603020202020204" pitchFamily="34" charset="0"/>
              </a:rPr>
              <a:t>engagement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400" i="1" dirty="0">
                <a:latin typeface="Trebuchet MS" panose="020B0603020202020204" pitchFamily="34" charset="0"/>
              </a:rPr>
              <a:t>Stories, lives, vídeo nativo</a:t>
            </a:r>
          </a:p>
        </p:txBody>
      </p:sp>
    </p:spTree>
    <p:extLst>
      <p:ext uri="{BB962C8B-B14F-4D97-AF65-F5344CB8AC3E}">
        <p14:creationId xmlns:p14="http://schemas.microsoft.com/office/powerpoint/2010/main" val="2121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570B8-DC27-4F9B-A1FB-5E655A75CC46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25</a:t>
            </a:fld>
            <a:endParaRPr lang="es-ES" altLang="es-ES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20475" t="13860" r="5500" b="5501"/>
          <a:stretch/>
        </p:blipFill>
        <p:spPr>
          <a:xfrm>
            <a:off x="745798" y="2862905"/>
            <a:ext cx="4158810" cy="2831531"/>
          </a:xfrm>
          <a:prstGeom prst="rect">
            <a:avLst/>
          </a:prstGeom>
          <a:effectLst>
            <a:reflection stA="45000" endPos="14000" dist="508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182432"/>
            <a:ext cx="1782987" cy="4960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9288" t="16046" r="20075" b="4641"/>
          <a:stretch/>
        </p:blipFill>
        <p:spPr>
          <a:xfrm>
            <a:off x="5529171" y="2701416"/>
            <a:ext cx="3456380" cy="2825577"/>
          </a:xfrm>
          <a:prstGeom prst="rect">
            <a:avLst/>
          </a:prstGeom>
          <a:effectLst>
            <a:reflection stA="45000" endPos="14000" dist="508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5666" t="13332" r="14334" b="6667"/>
          <a:stretch/>
        </p:blipFill>
        <p:spPr>
          <a:xfrm>
            <a:off x="6816080" y="1168607"/>
            <a:ext cx="570384" cy="57038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206752" y="1933479"/>
            <a:ext cx="1789039" cy="461665"/>
          </a:xfrm>
          <a:prstGeom prst="rect">
            <a:avLst/>
          </a:prstGeom>
          <a:noFill/>
          <a:ln w="31750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400" dirty="0">
                <a:latin typeface="Calibri Light "/>
              </a:rPr>
              <a:t>B2B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30" y="1732413"/>
            <a:ext cx="891468" cy="8914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824537" y="3856028"/>
            <a:ext cx="198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accent3"/>
                </a:solidFill>
                <a:latin typeface="Calibri Light "/>
              </a:rPr>
              <a:t>#</a:t>
            </a:r>
            <a:r>
              <a:rPr lang="es-ES" sz="3600" dirty="0">
                <a:solidFill>
                  <a:schemeClr val="accent3"/>
                </a:solidFill>
                <a:latin typeface="Trebuchet MS" panose="020B0603020202020204" pitchFamily="34" charset="0"/>
              </a:rPr>
              <a:t>p</a:t>
            </a:r>
            <a:r>
              <a:rPr lang="es-ES" sz="3600" dirty="0" smtClean="0">
                <a:solidFill>
                  <a:schemeClr val="accent3"/>
                </a:solidFill>
                <a:latin typeface="Trebuchet MS" panose="020B0603020202020204" pitchFamily="34" charset="0"/>
              </a:rPr>
              <a:t>octep</a:t>
            </a:r>
            <a:endParaRPr lang="es-ES" sz="3600" dirty="0">
              <a:solidFill>
                <a:schemeClr val="accent3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112596" y="1903590"/>
            <a:ext cx="3425213" cy="707886"/>
          </a:xfrm>
          <a:prstGeom prst="rect">
            <a:avLst/>
          </a:prstGeom>
          <a:solidFill>
            <a:schemeClr val="bg1">
              <a:alpha val="88000"/>
            </a:schemeClr>
          </a:solidFill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Líder entre </a:t>
            </a:r>
            <a:r>
              <a:rPr lang="es-ES" sz="2000" dirty="0" err="1" smtClean="0">
                <a:latin typeface="Trebuchet MS" panose="020B0603020202020204" pitchFamily="34" charset="0"/>
              </a:rPr>
              <a:t>jovens</a:t>
            </a:r>
            <a:endParaRPr lang="es-ES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Trebuchet MS" panose="020B0603020202020204" pitchFamily="34" charset="0"/>
              </a:rPr>
              <a:t>Vídeo tendencia </a:t>
            </a:r>
            <a:r>
              <a:rPr lang="es-ES" sz="2000" dirty="0">
                <a:latin typeface="Trebuchet MS" panose="020B0603020202020204" pitchFamily="34" charset="0"/>
              </a:rPr>
              <a:t>absoluta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278649" y="2760406"/>
            <a:ext cx="2702913" cy="1015663"/>
          </a:xfrm>
          <a:prstGeom prst="rect">
            <a:avLst/>
          </a:prstGeom>
          <a:solidFill>
            <a:schemeClr val="bg1">
              <a:alpha val="62000"/>
            </a:schemeClr>
          </a:solidFill>
          <a:ln w="31750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Líder entre </a:t>
            </a:r>
            <a:r>
              <a:rPr lang="es-ES" sz="2000" dirty="0" err="1" smtClean="0">
                <a:latin typeface="Trebuchet MS" panose="020B0603020202020204" pitchFamily="34" charset="0"/>
              </a:rPr>
              <a:t>jovens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 err="1" smtClean="0">
                <a:latin typeface="Trebuchet MS" panose="020B0603020202020204" pitchFamily="34" charset="0"/>
              </a:rPr>
              <a:t>Follow</a:t>
            </a:r>
            <a:r>
              <a:rPr lang="es-ES" sz="2000" dirty="0" smtClean="0">
                <a:latin typeface="Trebuchet MS" panose="020B0603020202020204" pitchFamily="34" charset="0"/>
              </a:rPr>
              <a:t> #hashtags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Stories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" y="0"/>
            <a:ext cx="8400256" cy="8939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320129" y="62950"/>
            <a:ext cx="916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YouTube, LinkedIn, Instagram</a:t>
            </a:r>
            <a:endParaRPr lang="es-ES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0" y="4797152"/>
            <a:ext cx="10704512" cy="6480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-2883" y="-27384"/>
            <a:ext cx="12192000" cy="2520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584505" y="2747243"/>
            <a:ext cx="1101722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Colaboração</a:t>
            </a:r>
            <a:r>
              <a:rPr lang="es-ES" sz="2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agências</a:t>
            </a:r>
            <a:r>
              <a:rPr lang="es-ES" sz="2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EFE </a:t>
            </a:r>
            <a:r>
              <a:rPr lang="es-ES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 </a:t>
            </a:r>
            <a:r>
              <a:rPr lang="es-ES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LUSA </a:t>
            </a:r>
            <a:r>
              <a:rPr lang="es-ES" sz="2800" dirty="0">
                <a:latin typeface="Trebuchet MS" panose="020B0603020202020204" pitchFamily="34" charset="0"/>
                <a:cs typeface="Arial" panose="020B0604020202020204" pitchFamily="34" charset="0"/>
              </a:rPr>
              <a:t>+ POCTEP</a:t>
            </a:r>
          </a:p>
          <a:p>
            <a:pPr>
              <a:lnSpc>
                <a:spcPct val="150000"/>
              </a:lnSpc>
            </a:pPr>
            <a:r>
              <a:rPr lang="es-ES" sz="28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Um</a:t>
            </a:r>
            <a:r>
              <a:rPr lang="es-ES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ano </a:t>
            </a:r>
            <a:r>
              <a:rPr lang="es-ES" sz="2800" dirty="0">
                <a:latin typeface="Trebuchet MS" panose="020B0603020202020204" pitchFamily="34" charset="0"/>
                <a:cs typeface="Arial" panose="020B0604020202020204" pitchFamily="34" charset="0"/>
              </a:rPr>
              <a:t>de </a:t>
            </a: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histórias</a:t>
            </a:r>
            <a:r>
              <a:rPr lang="es-ES" sz="2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semanais</a:t>
            </a:r>
            <a:r>
              <a:rPr lang="es-ES" sz="2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Trebuchet MS" panose="020B0603020202020204" pitchFamily="34" charset="0"/>
                <a:cs typeface="Arial" panose="020B0604020202020204" pitchFamily="34" charset="0"/>
              </a:rPr>
              <a:t>+ </a:t>
            </a:r>
            <a:r>
              <a:rPr lang="es-ES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12 </a:t>
            </a:r>
            <a:r>
              <a:rPr lang="es-ES" sz="28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especiais</a:t>
            </a:r>
            <a:r>
              <a:rPr lang="es-ES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multimédia</a:t>
            </a:r>
            <a:endParaRPr lang="es-ES" sz="28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Histórias</a:t>
            </a:r>
            <a:r>
              <a:rPr lang="es-ES" sz="2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Trebuchet MS" panose="020B0603020202020204" pitchFamily="34" charset="0"/>
                <a:cs typeface="Arial" panose="020B0604020202020204" pitchFamily="34" charset="0"/>
              </a:rPr>
              <a:t>“</a:t>
            </a:r>
            <a:r>
              <a:rPr lang="es-ES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humanas</a:t>
            </a:r>
            <a:r>
              <a:rPr lang="es-ES" sz="2800" dirty="0">
                <a:latin typeface="Trebuchet MS" panose="020B0603020202020204" pitchFamily="34" charset="0"/>
                <a:cs typeface="Arial" panose="020B0604020202020204" pitchFamily="34" charset="0"/>
              </a:rPr>
              <a:t>”, “</a:t>
            </a:r>
            <a:r>
              <a:rPr lang="es-ES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personajes</a:t>
            </a:r>
            <a:r>
              <a:rPr lang="es-ES" sz="2800" dirty="0">
                <a:latin typeface="Trebuchet MS" panose="020B0603020202020204" pitchFamily="34" charset="0"/>
                <a:cs typeface="Arial" panose="020B0604020202020204" pitchFamily="34" charset="0"/>
              </a:rPr>
              <a:t>” de ambos lados </a:t>
            </a:r>
            <a:r>
              <a:rPr lang="es-ES" sz="2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da </a:t>
            </a:r>
            <a:r>
              <a:rPr lang="es-ES" sz="2800" dirty="0" err="1" smtClean="0">
                <a:latin typeface="Trebuchet MS" panose="020B0603020202020204" pitchFamily="34" charset="0"/>
                <a:cs typeface="Arial" panose="020B0604020202020204" pitchFamily="34" charset="0"/>
              </a:rPr>
              <a:t>fronteira</a:t>
            </a:r>
            <a:endParaRPr lang="es-ES" sz="28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Asessoría</a:t>
            </a:r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 </a:t>
            </a:r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imprensa</a:t>
            </a:r>
            <a:r>
              <a:rPr lang="es-ES" sz="32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 </a:t>
            </a:r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sugerencias </a:t>
            </a:r>
            <a:r>
              <a:rPr lang="es-ES" sz="32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 </a:t>
            </a:r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conteúdos</a:t>
            </a:r>
            <a:endParaRPr lang="es-ES" sz="32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4" y="-27384"/>
            <a:ext cx="6098884" cy="216024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462072" y="82745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#HistoriasIbéricas</a:t>
            </a:r>
            <a:endParaRPr lang="es-ES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032" t="-16444" r="391"/>
          <a:stretch/>
        </p:blipFill>
        <p:spPr>
          <a:xfrm>
            <a:off x="0" y="1988840"/>
            <a:ext cx="6096000" cy="50405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7748" y="5751149"/>
            <a:ext cx="11928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>
                <a:latin typeface="Trebuchet MS" panose="020B0603020202020204" pitchFamily="34" charset="0"/>
              </a:rPr>
              <a:t>Q</a:t>
            </a:r>
            <a:r>
              <a:rPr lang="es-ES" sz="4400" b="1" dirty="0" err="1" smtClean="0">
                <a:latin typeface="Trebuchet MS" panose="020B0603020202020204" pitchFamily="34" charset="0"/>
              </a:rPr>
              <a:t>uál</a:t>
            </a:r>
            <a:r>
              <a:rPr lang="es-ES" sz="4400" b="1" dirty="0" smtClean="0">
                <a:latin typeface="Trebuchet MS" panose="020B0603020202020204" pitchFamily="34" charset="0"/>
              </a:rPr>
              <a:t> é a </a:t>
            </a:r>
            <a:r>
              <a:rPr lang="es-ES" sz="4400" b="1" dirty="0" err="1" smtClean="0">
                <a:latin typeface="Trebuchet MS" panose="020B0603020202020204" pitchFamily="34" charset="0"/>
              </a:rPr>
              <a:t>sua</a:t>
            </a:r>
            <a:r>
              <a:rPr lang="es-ES" sz="4400" b="1" dirty="0" smtClean="0">
                <a:latin typeface="Trebuchet MS" panose="020B0603020202020204" pitchFamily="34" charset="0"/>
              </a:rPr>
              <a:t> </a:t>
            </a:r>
            <a:r>
              <a:rPr lang="es-ES" sz="4400" b="1" dirty="0" err="1" smtClean="0">
                <a:latin typeface="Trebuchet MS" panose="020B0603020202020204" pitchFamily="34" charset="0"/>
              </a:rPr>
              <a:t>história</a:t>
            </a:r>
            <a:r>
              <a:rPr lang="es-ES" sz="4400" b="1" dirty="0" smtClean="0">
                <a:latin typeface="Trebuchet MS" panose="020B0603020202020204" pitchFamily="34" charset="0"/>
              </a:rPr>
              <a:t>? </a:t>
            </a:r>
            <a:r>
              <a:rPr lang="es-ES" sz="4400" b="1" dirty="0" err="1" smtClean="0">
                <a:latin typeface="Trebuchet MS" panose="020B0603020202020204" pitchFamily="34" charset="0"/>
              </a:rPr>
              <a:t>Quem</a:t>
            </a:r>
            <a:r>
              <a:rPr lang="es-ES" sz="4400" b="1" dirty="0" smtClean="0">
                <a:latin typeface="Trebuchet MS" panose="020B0603020202020204" pitchFamily="34" charset="0"/>
              </a:rPr>
              <a:t> a </a:t>
            </a:r>
            <a:r>
              <a:rPr lang="es-ES" sz="4400" b="1" dirty="0" err="1" smtClean="0">
                <a:latin typeface="Trebuchet MS" panose="020B0603020202020204" pitchFamily="34" charset="0"/>
              </a:rPr>
              <a:t>vai</a:t>
            </a:r>
            <a:r>
              <a:rPr lang="es-ES" sz="4400" b="1" dirty="0" smtClean="0">
                <a:latin typeface="Trebuchet MS" panose="020B0603020202020204" pitchFamily="34" charset="0"/>
              </a:rPr>
              <a:t> contar?</a:t>
            </a:r>
            <a:endParaRPr lang="es-ES" sz="4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683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13452" y="2576987"/>
            <a:ext cx="12205447" cy="2019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52" y="2192005"/>
            <a:ext cx="7417213" cy="2675830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rgbClr val="00B0F0"/>
                </a:gs>
                <a:gs pos="100000">
                  <a:srgbClr val="00B0F0"/>
                </a:gs>
              </a:gsLst>
              <a:lin ang="5400000" scaled="1"/>
            </a:gradFill>
          </a:ln>
        </p:spPr>
      </p:pic>
      <p:sp>
        <p:nvSpPr>
          <p:cNvPr id="13" name="CuadroTexto 12"/>
          <p:cNvSpPr txBox="1"/>
          <p:nvPr/>
        </p:nvSpPr>
        <p:spPr>
          <a:xfrm>
            <a:off x="1775012" y="5674659"/>
            <a:ext cx="262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Trebuchet MS" panose="020B0603020202020204" pitchFamily="34" charset="0"/>
              </a:rPr>
              <a:t>programa@poctep.eu</a:t>
            </a:r>
            <a:endParaRPr lang="es-ES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16338" y="5674659"/>
            <a:ext cx="262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Trebuchet MS" panose="020B0603020202020204" pitchFamily="34" charset="0"/>
              </a:rPr>
              <a:t>www.poctep.eu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9728" y="5627132"/>
            <a:ext cx="1648827" cy="528869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9754744" y="5650775"/>
            <a:ext cx="262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@poctep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2257" y="5607216"/>
            <a:ext cx="548785" cy="54878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8871" y="5567082"/>
            <a:ext cx="726141" cy="625984"/>
          </a:xfrm>
          <a:prstGeom prst="ellipse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7087" y="5586775"/>
            <a:ext cx="659251" cy="609582"/>
          </a:xfrm>
          <a:prstGeom prst="ellipse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528" y="437431"/>
            <a:ext cx="8230544" cy="12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13452" y="2576987"/>
            <a:ext cx="12205447" cy="2019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412776"/>
            <a:ext cx="9577182" cy="3455059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00B0F0"/>
                </a:gs>
                <a:gs pos="36000">
                  <a:schemeClr val="accent4">
                    <a:lumMod val="40000"/>
                    <a:lumOff val="60000"/>
                  </a:schemeClr>
                </a:gs>
                <a:gs pos="88000">
                  <a:schemeClr val="accent3">
                    <a:lumMod val="40000"/>
                    <a:lumOff val="60000"/>
                  </a:schemeClr>
                </a:gs>
                <a:gs pos="54000">
                  <a:schemeClr val="bg1"/>
                </a:gs>
              </a:gsLst>
              <a:lin ang="5400000" scaled="1"/>
            </a:gradFill>
          </a:ln>
        </p:spPr>
      </p:pic>
      <p:sp>
        <p:nvSpPr>
          <p:cNvPr id="13" name="CuadroTexto 12"/>
          <p:cNvSpPr txBox="1"/>
          <p:nvPr/>
        </p:nvSpPr>
        <p:spPr>
          <a:xfrm>
            <a:off x="1775012" y="5674659"/>
            <a:ext cx="262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Trebuchet MS" panose="020B0603020202020204" pitchFamily="34" charset="0"/>
              </a:rPr>
              <a:t>programa@poctep.eu</a:t>
            </a:r>
            <a:endParaRPr lang="es-ES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16338" y="5674659"/>
            <a:ext cx="262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Trebuchet MS" panose="020B0603020202020204" pitchFamily="34" charset="0"/>
              </a:rPr>
              <a:t>www.poctep.eu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9728" y="5627132"/>
            <a:ext cx="1648827" cy="528869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9754744" y="5650775"/>
            <a:ext cx="262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@poctep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2257" y="5607216"/>
            <a:ext cx="548785" cy="54878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8871" y="5567082"/>
            <a:ext cx="726141" cy="625984"/>
          </a:xfrm>
          <a:prstGeom prst="ellipse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7087" y="5586775"/>
            <a:ext cx="659251" cy="6095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8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32156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3609038" y="1573004"/>
            <a:ext cx="7158836" cy="18312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>
            <a:reflection stA="0" endPos="27000" dist="50800" dir="5400000" sy="-100000" algn="bl" rotWithShape="0"/>
          </a:effec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891" indent="-342891">
              <a:lnSpc>
                <a:spcPct val="150000"/>
              </a:lnSpc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BR" altLang="es-ES" sz="2400" b="1" dirty="0" smtClean="0">
                <a:latin typeface="Trebuchet MS" panose="020B0603020202020204" pitchFamily="34" charset="0"/>
                <a:cs typeface="Arial" charset="0"/>
              </a:rPr>
              <a:t>Fundos esforço </a:t>
            </a:r>
            <a:r>
              <a:rPr lang="pt-BR" altLang="es-ES" sz="2400" b="1" dirty="0">
                <a:latin typeface="Trebuchet MS" panose="020B0603020202020204" pitchFamily="34" charset="0"/>
                <a:cs typeface="Arial" charset="0"/>
              </a:rPr>
              <a:t>dos contribuintes: </a:t>
            </a:r>
            <a:r>
              <a:rPr lang="pt-BR" altLang="es-ES" sz="2400" b="1" dirty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cidadãos têm direito de saber </a:t>
            </a:r>
          </a:p>
          <a:p>
            <a:pPr marL="342891" indent="-342891">
              <a:lnSpc>
                <a:spcPct val="150000"/>
              </a:lnSpc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es-ES_tradnl" altLang="es-ES" sz="2400" b="1" dirty="0" smtClean="0">
                <a:latin typeface="Trebuchet MS" panose="020B0603020202020204" pitchFamily="34" charset="0"/>
                <a:cs typeface="Arial" charset="0"/>
              </a:rPr>
              <a:t>Boas </a:t>
            </a:r>
            <a:r>
              <a:rPr lang="es-ES_tradnl" altLang="es-ES" sz="2400" b="1" dirty="0" err="1" smtClean="0">
                <a:latin typeface="Trebuchet MS" panose="020B0603020202020204" pitchFamily="34" charset="0"/>
                <a:cs typeface="Arial" charset="0"/>
              </a:rPr>
              <a:t>práticas</a:t>
            </a:r>
            <a:r>
              <a:rPr lang="es-ES_tradnl" altLang="es-ES" sz="2400" b="1" dirty="0" smtClean="0">
                <a:latin typeface="Trebuchet MS" panose="020B0603020202020204" pitchFamily="34" charset="0"/>
                <a:cs typeface="Arial" charset="0"/>
              </a:rPr>
              <a:t>: </a:t>
            </a:r>
            <a:r>
              <a:rPr lang="es-ES_tradnl" altLang="es-ES" sz="24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efeito</a:t>
            </a:r>
            <a:r>
              <a:rPr lang="es-ES_tradnl" altLang="es-ES" sz="24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es-ES" sz="24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multiplicador</a:t>
            </a:r>
            <a:endParaRPr lang="es-ES_tradnl" altLang="es-ES" sz="2400" b="1" dirty="0"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9A5A51-3DA7-451C-91E8-B7C9FA32E248}" type="slidenum">
              <a:rPr lang="es-ES" altLang="es-ES">
                <a:solidFill>
                  <a:srgbClr val="F2F2F2"/>
                </a:solidFill>
                <a:latin typeface="Gill Sans MT" pitchFamily="34" charset="0"/>
              </a:rPr>
              <a:pPr eaLnBrk="1" hangingPunct="1"/>
              <a:t>3</a:t>
            </a:fld>
            <a:endParaRPr lang="es-ES" altLang="es-ES">
              <a:solidFill>
                <a:srgbClr val="F2F2F2"/>
              </a:solidFill>
              <a:latin typeface="Gill Sans MT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108012" y="1503165"/>
            <a:ext cx="3431704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1. </a:t>
            </a:r>
            <a:r>
              <a:rPr lang="es-ES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</a:t>
            </a:r>
            <a:r>
              <a:rPr lang="es-ES" sz="36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isibilidade</a:t>
            </a:r>
            <a:r>
              <a:rPr lang="es-ES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       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Qual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a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sua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importância</a:t>
            </a:r>
            <a:r>
              <a:rPr lang="es-E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es-ES" sz="4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1441"/>
          <a:stretch/>
        </p:blipFill>
        <p:spPr>
          <a:xfrm>
            <a:off x="0" y="4293096"/>
            <a:ext cx="3215680" cy="25649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215680" y="1"/>
            <a:ext cx="4968552" cy="5984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287688" y="2546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Beneficia </a:t>
            </a:r>
            <a:r>
              <a:rPr lang="es-ES" sz="2400" b="1" dirty="0" err="1" smtClean="0">
                <a:solidFill>
                  <a:schemeClr val="bg1"/>
                </a:solidFill>
              </a:rPr>
              <a:t>sociedade</a:t>
            </a:r>
            <a:r>
              <a:rPr lang="es-ES" sz="2400" b="1" dirty="0" smtClean="0">
                <a:solidFill>
                  <a:schemeClr val="bg1"/>
                </a:solidFill>
              </a:rPr>
              <a:t> e </a:t>
            </a:r>
            <a:r>
              <a:rPr lang="es-ES" sz="2400" b="1" dirty="0" err="1" smtClean="0">
                <a:solidFill>
                  <a:schemeClr val="bg1"/>
                </a:solidFill>
              </a:rPr>
              <a:t>projetos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47728" y="4005064"/>
            <a:ext cx="64087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ct val="150000"/>
              </a:lnSpc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es-ES_tradnl" altLang="es-ES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Os </a:t>
            </a:r>
            <a:r>
              <a:rPr lang="es-ES_tradnl" altLang="es-ES" sz="2400" b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projetos</a:t>
            </a:r>
            <a:r>
              <a:rPr lang="es-ES_tradnl" altLang="es-ES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es-ES" sz="2400" b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ganham</a:t>
            </a:r>
            <a:r>
              <a:rPr lang="es-ES_tradnl" altLang="es-ES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es-ES" sz="2400" b="1" dirty="0" err="1">
                <a:latin typeface="Trebuchet MS" panose="020B0603020202020204" pitchFamily="34" charset="0"/>
              </a:rPr>
              <a:t>visibilidade</a:t>
            </a:r>
            <a:r>
              <a:rPr lang="es-ES_tradnl" altLang="es-ES" sz="2400" b="1" dirty="0">
                <a:latin typeface="Trebuchet MS" panose="020B0603020202020204" pitchFamily="34" charset="0"/>
              </a:rPr>
              <a:t> e </a:t>
            </a:r>
            <a:r>
              <a:rPr lang="es-ES_tradnl" altLang="es-ES" sz="2400" b="1" dirty="0" err="1">
                <a:latin typeface="Trebuchet MS" panose="020B0603020202020204" pitchFamily="34" charset="0"/>
              </a:rPr>
              <a:t>prestígio</a:t>
            </a:r>
            <a:r>
              <a:rPr lang="es-ES_tradnl" altLang="es-ES" sz="2400" b="1" dirty="0">
                <a:latin typeface="Trebuchet MS" panose="020B0603020202020204" pitchFamily="34" charset="0"/>
              </a:rPr>
              <a:t> (</a:t>
            </a:r>
            <a:r>
              <a:rPr lang="es-ES_tradnl" altLang="es-ES" sz="2400" b="1" dirty="0" err="1">
                <a:latin typeface="Trebuchet MS" panose="020B0603020202020204" pitchFamily="34" charset="0"/>
              </a:rPr>
              <a:t>prêmios</a:t>
            </a:r>
            <a:r>
              <a:rPr lang="es-ES_tradnl" altLang="es-ES" sz="2400" b="1" dirty="0">
                <a:latin typeface="Trebuchet MS" panose="020B0603020202020204" pitchFamily="34" charset="0"/>
              </a:rPr>
              <a:t>, eventos, </a:t>
            </a:r>
            <a:r>
              <a:rPr lang="es-ES_tradnl" altLang="es-ES" sz="2400" b="1" dirty="0" err="1">
                <a:latin typeface="Trebuchet MS" panose="020B0603020202020204" pitchFamily="34" charset="0"/>
              </a:rPr>
              <a:t>apoio</a:t>
            </a:r>
            <a:r>
              <a:rPr lang="es-ES_tradnl" altLang="es-ES" sz="2400" b="1" dirty="0">
                <a:latin typeface="Trebuchet MS" panose="020B0603020202020204" pitchFamily="34" charset="0"/>
              </a:rPr>
              <a:t> CE)</a:t>
            </a:r>
          </a:p>
          <a:p>
            <a:pPr marL="342891" indent="-342891">
              <a:lnSpc>
                <a:spcPct val="150000"/>
              </a:lnSpc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es-ES_tradnl" altLang="es-ES" sz="2400" b="1" dirty="0" err="1" smtClean="0">
                <a:latin typeface="Trebuchet MS" panose="020B0603020202020204" pitchFamily="34" charset="0"/>
              </a:rPr>
              <a:t>Incumprimento</a:t>
            </a:r>
            <a:r>
              <a:rPr lang="es-ES_tradnl" altLang="es-ES" sz="2400" b="1" dirty="0" smtClean="0">
                <a:latin typeface="Trebuchet MS" panose="020B0603020202020204" pitchFamily="34" charset="0"/>
              </a:rPr>
              <a:t> </a:t>
            </a:r>
            <a:r>
              <a:rPr lang="es-ES_tradnl" altLang="es-ES" sz="2400" b="1" dirty="0">
                <a:latin typeface="Trebuchet MS" panose="020B0603020202020204" pitchFamily="34" charset="0"/>
              </a:rPr>
              <a:t>: </a:t>
            </a:r>
            <a:r>
              <a:rPr lang="es-ES_tradnl" altLang="es-ES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retirada </a:t>
            </a:r>
            <a:r>
              <a:rPr lang="es-ES_tradnl" altLang="es-ES" sz="2400" b="1" dirty="0" smtClean="0">
                <a:latin typeface="Trebuchet MS" panose="020B0603020202020204" pitchFamily="34" charset="0"/>
              </a:rPr>
              <a:t>da </a:t>
            </a:r>
            <a:r>
              <a:rPr lang="es-ES_tradnl" altLang="es-ES" sz="2400" b="1" dirty="0" err="1" smtClean="0">
                <a:latin typeface="Trebuchet MS" panose="020B0603020202020204" pitchFamily="34" charset="0"/>
              </a:rPr>
              <a:t>despesa</a:t>
            </a:r>
            <a:endParaRPr lang="es-ES" altLang="es-ES" sz="2400" b="1" dirty="0">
              <a:latin typeface="Trebuchet MS" panose="020B0603020202020204" pitchFamily="34" charset="0"/>
            </a:endParaRP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3537" y="1577177"/>
            <a:ext cx="1738625" cy="17386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5983" r="4516"/>
          <a:stretch/>
        </p:blipFill>
        <p:spPr>
          <a:xfrm>
            <a:off x="10200456" y="4077072"/>
            <a:ext cx="1728192" cy="17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4636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32156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1441"/>
          <a:stretch/>
        </p:blipFill>
        <p:spPr>
          <a:xfrm>
            <a:off x="0" y="4293096"/>
            <a:ext cx="3215680" cy="2564904"/>
          </a:xfrm>
          <a:prstGeom prst="rect">
            <a:avLst/>
          </a:prstGeom>
        </p:spPr>
      </p:pic>
      <p:sp>
        <p:nvSpPr>
          <p:cNvPr id="8" name="1 Marcador de número de diapositiva"/>
          <p:cNvSpPr txBox="1">
            <a:spLocks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32" indent="-28574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726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914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103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42DBBD17-DE32-437F-9DDD-BFD1726F8F20}" type="slidenum">
              <a:rPr lang="es-ES" altLang="es-ES" smtClean="0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4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23792" y="1628800"/>
            <a:ext cx="6912768" cy="119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ct val="0"/>
              </a:spcBef>
              <a:buNone/>
            </a:pPr>
            <a:r>
              <a:rPr lang="es-ES" altLang="es-ES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</a:t>
            </a:r>
            <a:r>
              <a:rPr lang="es-ES" altLang="es-ES" sz="2800" b="1" dirty="0" err="1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</a:t>
            </a:r>
            <a:r>
              <a:rPr lang="es-ES" altLang="es-ES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cofinanciados pelos Fundos </a:t>
            </a:r>
            <a:r>
              <a:rPr lang="es-ES" altLang="es-ES" sz="2800" b="1" dirty="0" err="1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Estruturais</a:t>
            </a:r>
            <a:r>
              <a:rPr lang="es-ES" altLang="es-ES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2800" b="1" dirty="0" err="1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devem</a:t>
            </a:r>
            <a:r>
              <a:rPr lang="es-ES" altLang="es-ES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2800" b="1" dirty="0" err="1">
                <a:solidFill>
                  <a:srgbClr val="0066FF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obrigatoriamente</a:t>
            </a:r>
            <a:r>
              <a:rPr lang="es-ES" altLang="es-ES" sz="2800" b="1" dirty="0">
                <a:solidFill>
                  <a:srgbClr val="0066FF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incluir medidas de ICV</a:t>
            </a:r>
          </a:p>
          <a:p>
            <a:pPr marL="0" indent="0" algn="just" fontAlgn="auto">
              <a:spcBef>
                <a:spcPct val="0"/>
              </a:spcBef>
              <a:buNone/>
            </a:pPr>
            <a:endParaRPr lang="es-ES" altLang="es-ES" sz="3600" dirty="0">
              <a:solidFill>
                <a:srgbClr val="000066"/>
              </a:solidFill>
              <a:latin typeface="Gill Sans MT" pitchFamily="34" charset="0"/>
            </a:endParaRPr>
          </a:p>
          <a:p>
            <a:pPr algn="just" fontAlgn="auto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s-ES" altLang="es-ES" sz="1800" dirty="0">
              <a:solidFill>
                <a:srgbClr val="000066"/>
              </a:solidFill>
              <a:latin typeface="Gill Sans MT" pitchFamily="34" charset="0"/>
            </a:endParaRPr>
          </a:p>
        </p:txBody>
      </p:sp>
      <p:sp>
        <p:nvSpPr>
          <p:cNvPr id="11" name="6 Marcador de número de diapositiva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32" indent="-28574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726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914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103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8A02273C-B3AE-490B-8CAA-495664A63CE6}" type="slidenum">
              <a:rPr lang="es-ES" altLang="es-ES" smtClean="0">
                <a:solidFill>
                  <a:srgbClr val="F2F2F2"/>
                </a:solidFill>
                <a:latin typeface="Gill Sans MT" pitchFamily="34" charset="0"/>
              </a:rPr>
              <a:pPr eaLnBrk="1" hangingPunct="1"/>
              <a:t>4</a:t>
            </a:fld>
            <a:endParaRPr lang="es-ES" altLang="es-ES" dirty="0">
              <a:solidFill>
                <a:srgbClr val="F2F2F2"/>
              </a:solidFill>
              <a:latin typeface="Gill Sans MT" pitchFamily="34" charset="0"/>
            </a:endParaRPr>
          </a:p>
        </p:txBody>
      </p:sp>
      <p:grpSp>
        <p:nvGrpSpPr>
          <p:cNvPr id="12" name="9 Grupo"/>
          <p:cNvGrpSpPr>
            <a:grpSpLocks/>
          </p:cNvGrpSpPr>
          <p:nvPr/>
        </p:nvGrpSpPr>
        <p:grpSpPr bwMode="auto">
          <a:xfrm>
            <a:off x="6888088" y="3313688"/>
            <a:ext cx="1638372" cy="1732316"/>
            <a:chOff x="4808206" y="4797151"/>
            <a:chExt cx="1944216" cy="2215993"/>
          </a:xfrm>
        </p:grpSpPr>
        <p:pic>
          <p:nvPicPr>
            <p:cNvPr id="13" name="12 Imagen" descr="logoUE_jaun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668" y="4797151"/>
              <a:ext cx="1716854" cy="115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13 CuadroTexto"/>
            <p:cNvSpPr txBox="1">
              <a:spLocks noChangeArrowheads="1"/>
            </p:cNvSpPr>
            <p:nvPr/>
          </p:nvSpPr>
          <p:spPr bwMode="auto">
            <a:xfrm>
              <a:off x="4808206" y="5950126"/>
              <a:ext cx="1944216" cy="106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_tradnl" altLang="es-ES" sz="1200" dirty="0" err="1">
                  <a:latin typeface="Gill Sans MT" pitchFamily="34" charset="0"/>
                </a:rPr>
                <a:t>União</a:t>
              </a:r>
              <a:r>
                <a:rPr lang="es-ES_tradnl" altLang="es-ES" sz="1200" dirty="0">
                  <a:latin typeface="Gill Sans MT" pitchFamily="34" charset="0"/>
                </a:rPr>
                <a:t> </a:t>
              </a:r>
              <a:r>
                <a:rPr lang="es-ES_tradnl" altLang="es-ES" sz="1200" dirty="0" err="1">
                  <a:latin typeface="Gill Sans MT" pitchFamily="34" charset="0"/>
                </a:rPr>
                <a:t>Europeia</a:t>
              </a:r>
              <a:endParaRPr lang="es-ES_tradnl" altLang="es-ES" sz="1200" dirty="0">
                <a:latin typeface="Gill Sans MT" pitchFamily="34" charset="0"/>
              </a:endParaRPr>
            </a:p>
            <a:p>
              <a:pPr algn="ctr" eaLnBrk="1" hangingPunct="1"/>
              <a:r>
                <a:rPr lang="es-ES_tradnl" altLang="es-ES" sz="1200" dirty="0">
                  <a:latin typeface="Gill Sans MT" pitchFamily="34" charset="0"/>
                </a:rPr>
                <a:t>Fundo </a:t>
              </a:r>
              <a:r>
                <a:rPr lang="es-ES_tradnl" altLang="es-ES" sz="1200" dirty="0" err="1">
                  <a:latin typeface="Gill Sans MT" pitchFamily="34" charset="0"/>
                </a:rPr>
                <a:t>Europeu</a:t>
              </a:r>
              <a:r>
                <a:rPr lang="es-ES_tradnl" altLang="es-ES" sz="1200" dirty="0">
                  <a:latin typeface="Gill Sans MT" pitchFamily="34" charset="0"/>
                </a:rPr>
                <a:t> de </a:t>
              </a:r>
              <a:r>
                <a:rPr lang="es-ES_tradnl" altLang="es-ES" sz="1200" dirty="0" err="1">
                  <a:latin typeface="Gill Sans MT" pitchFamily="34" charset="0"/>
                </a:rPr>
                <a:t>Desenvolvimento</a:t>
              </a:r>
              <a:r>
                <a:rPr lang="es-ES_tradnl" altLang="es-ES" sz="1200" dirty="0">
                  <a:latin typeface="Gill Sans MT" pitchFamily="34" charset="0"/>
                </a:rPr>
                <a:t> Regional</a:t>
              </a: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3575720" y="3116763"/>
            <a:ext cx="3175937" cy="2308324"/>
          </a:xfrm>
          <a:prstGeom prst="rect">
            <a:avLst/>
          </a:prstGeom>
          <a:ln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prstDash val="sysDash"/>
          </a:ln>
          <a:effectLst>
            <a:reflection stA="45000" endPos="28000" dist="50800" dir="5400000" sy="-100000" algn="bl" rotWithShape="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err="1">
                <a:latin typeface="Calibri Light" panose="020F0302020204030204" pitchFamily="34" charset="0"/>
              </a:rPr>
              <a:t>Regulamento</a:t>
            </a:r>
            <a:r>
              <a:rPr lang="es-ES" dirty="0">
                <a:latin typeface="Calibri Light" panose="020F0302020204030204" pitchFamily="34" charset="0"/>
              </a:rPr>
              <a:t> UE Nº 1303/2013 (</a:t>
            </a:r>
            <a:r>
              <a:rPr lang="es-ES" dirty="0" err="1">
                <a:latin typeface="Calibri Light" panose="020F0302020204030204" pitchFamily="34" charset="0"/>
              </a:rPr>
              <a:t>artigos</a:t>
            </a:r>
            <a:r>
              <a:rPr lang="es-ES" dirty="0">
                <a:latin typeface="Calibri Light" panose="020F0302020204030204" pitchFamily="34" charset="0"/>
              </a:rPr>
              <a:t> 115-117 e anexo XII, pontos 2.2.-5);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err="1">
                <a:latin typeface="Calibri Light" panose="020F0302020204030204" pitchFamily="34" charset="0"/>
              </a:rPr>
              <a:t>Regulamento</a:t>
            </a:r>
            <a:r>
              <a:rPr lang="es-ES" dirty="0">
                <a:latin typeface="Calibri Light" panose="020F0302020204030204" pitchFamily="34" charset="0"/>
              </a:rPr>
              <a:t> de </a:t>
            </a:r>
            <a:r>
              <a:rPr lang="es-ES" dirty="0" err="1">
                <a:latin typeface="Calibri Light" panose="020F0302020204030204" pitchFamily="34" charset="0"/>
              </a:rPr>
              <a:t>Execução</a:t>
            </a:r>
            <a:r>
              <a:rPr lang="es-ES" dirty="0">
                <a:latin typeface="Calibri Light" panose="020F0302020204030204" pitchFamily="34" charset="0"/>
              </a:rPr>
              <a:t> UE Nº 455/2019 (art. 1)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err="1">
                <a:latin typeface="Calibri Light" panose="020F0302020204030204" pitchFamily="34" charset="0"/>
              </a:rPr>
              <a:t>Regulamento</a:t>
            </a:r>
            <a:r>
              <a:rPr lang="es-ES" dirty="0">
                <a:latin typeface="Calibri Light" panose="020F0302020204030204" pitchFamily="34" charset="0"/>
              </a:rPr>
              <a:t> de </a:t>
            </a:r>
            <a:r>
              <a:rPr lang="es-ES" dirty="0" err="1">
                <a:latin typeface="Calibri Light" panose="020F0302020204030204" pitchFamily="34" charset="0"/>
              </a:rPr>
              <a:t>Execução</a:t>
            </a:r>
            <a:r>
              <a:rPr lang="es-ES" dirty="0">
                <a:latin typeface="Calibri Light" panose="020F0302020204030204" pitchFamily="34" charset="0"/>
              </a:rPr>
              <a:t> UE Nº 821/2014 (art 3, 4, 5 e anexo II)</a:t>
            </a:r>
          </a:p>
        </p:txBody>
      </p:sp>
      <p:sp>
        <p:nvSpPr>
          <p:cNvPr id="16" name="10 CuadroTexto"/>
          <p:cNvSpPr txBox="1">
            <a:spLocks noChangeArrowheads="1"/>
          </p:cNvSpPr>
          <p:nvPr/>
        </p:nvSpPr>
        <p:spPr bwMode="auto">
          <a:xfrm>
            <a:off x="8668602" y="3068960"/>
            <a:ext cx="3261475" cy="2585323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miter lim="800000"/>
            <a:headEnd/>
            <a:tailEnd/>
          </a:ln>
          <a:effectLst>
            <a:reflection stA="45000" endPos="22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Emblema da UE,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com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a nomenclatura «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União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Europeia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»,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sempre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s-ES" altLang="es-ES" u="sng" dirty="0" err="1">
                <a:latin typeface="Calibri Light" panose="020F0302020204030204" pitchFamily="34" charset="0"/>
                <a:cs typeface="Arial" charset="0"/>
              </a:rPr>
              <a:t>sem</a:t>
            </a:r>
            <a:r>
              <a:rPr lang="es-ES" altLang="es-ES" u="sng" dirty="0">
                <a:latin typeface="Calibri Light" panose="020F0302020204030204" pitchFamily="34" charset="0"/>
                <a:cs typeface="Arial" charset="0"/>
              </a:rPr>
              <a:t> abreviar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Referência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ao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Fundo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Europeu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de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Desenvolvimento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Regional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Letra das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famílias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: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arial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, auto,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calibri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garamond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trebuchet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tahoma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verdana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 o </a:t>
            </a:r>
            <a:r>
              <a:rPr lang="es-ES" altLang="es-ES" dirty="0" err="1">
                <a:latin typeface="Calibri Light" panose="020F0302020204030204" pitchFamily="34" charset="0"/>
                <a:cs typeface="Arial" charset="0"/>
              </a:rPr>
              <a:t>ubuntu</a:t>
            </a:r>
            <a:r>
              <a:rPr lang="es-ES" altLang="es-ES" dirty="0">
                <a:latin typeface="Calibri Light" panose="020F0302020204030204" pitchFamily="34" charset="0"/>
                <a:cs typeface="Arial" charset="0"/>
              </a:rPr>
              <a:t>. 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3215680" y="0"/>
            <a:ext cx="2232248" cy="7574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287688" y="75236"/>
            <a:ext cx="206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Normativa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-108012" y="1503165"/>
            <a:ext cx="3431704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1. </a:t>
            </a:r>
            <a:r>
              <a:rPr lang="es-ES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</a:t>
            </a:r>
            <a:r>
              <a:rPr lang="es-ES" sz="36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isibilidade</a:t>
            </a:r>
            <a:r>
              <a:rPr lang="es-ES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       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Qual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a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sua</a:t>
            </a:r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importância</a:t>
            </a:r>
            <a:r>
              <a:rPr lang="es-E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es-ES" sz="4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32156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1441"/>
          <a:stretch/>
        </p:blipFill>
        <p:spPr>
          <a:xfrm>
            <a:off x="0" y="4293096"/>
            <a:ext cx="3215680" cy="2564904"/>
          </a:xfrm>
          <a:prstGeom prst="rect">
            <a:avLst/>
          </a:prstGeom>
        </p:spPr>
      </p:pic>
      <p:sp>
        <p:nvSpPr>
          <p:cNvPr id="8" name="1 Marcador de número de diapositiva"/>
          <p:cNvSpPr txBox="1">
            <a:spLocks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32" indent="-28574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726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914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103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42DBBD17-DE32-437F-9DDD-BFD1726F8F20}" type="slidenum">
              <a:rPr lang="es-ES" altLang="es-ES" smtClean="0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5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6 Marcador de número de diapositiva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32" indent="-28574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726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8914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103" indent="-228594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8A02273C-B3AE-490B-8CAA-495664A63CE6}" type="slidenum">
              <a:rPr lang="es-ES" altLang="es-ES" smtClean="0">
                <a:solidFill>
                  <a:srgbClr val="F2F2F2"/>
                </a:solidFill>
                <a:latin typeface="Gill Sans MT" pitchFamily="34" charset="0"/>
              </a:rPr>
              <a:pPr eaLnBrk="1" hangingPunct="1"/>
              <a:t>5</a:t>
            </a:fld>
            <a:endParaRPr lang="es-ES" altLang="es-ES" dirty="0">
              <a:solidFill>
                <a:srgbClr val="F2F2F2"/>
              </a:solidFill>
              <a:latin typeface="Gill Sans MT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56" y="2223042"/>
            <a:ext cx="8257876" cy="2979106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</p:pic>
      <p:sp>
        <p:nvSpPr>
          <p:cNvPr id="18" name="CuadroTexto 17"/>
          <p:cNvSpPr txBox="1"/>
          <p:nvPr/>
        </p:nvSpPr>
        <p:spPr>
          <a:xfrm>
            <a:off x="4812432" y="5402243"/>
            <a:ext cx="3034703" cy="954107"/>
          </a:xfrm>
          <a:prstGeom prst="rect">
            <a:avLst/>
          </a:prstGeom>
          <a:noFill/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>
                <a:latin typeface="Trebuchet MS" panose="020B0603020202020204" pitchFamily="34" charset="0"/>
              </a:rPr>
              <a:t>Não</a:t>
            </a:r>
            <a:r>
              <a:rPr lang="es-ES" sz="2800" dirty="0">
                <a:latin typeface="Trebuchet MS" panose="020B0603020202020204" pitchFamily="34" charset="0"/>
              </a:rPr>
              <a:t> é </a:t>
            </a:r>
            <a:r>
              <a:rPr lang="es-ES" sz="2800" dirty="0" err="1">
                <a:latin typeface="Trebuchet MS" panose="020B0603020202020204" pitchFamily="34" charset="0"/>
              </a:rPr>
              <a:t>somente</a:t>
            </a:r>
            <a:r>
              <a:rPr lang="es-ES" sz="2800" dirty="0">
                <a:latin typeface="Trebuchet MS" panose="020B0603020202020204" pitchFamily="34" charset="0"/>
              </a:rPr>
              <a:t> “</a:t>
            </a:r>
            <a:r>
              <a:rPr lang="es-ES" sz="2800" dirty="0" err="1">
                <a:latin typeface="Trebuchet MS" panose="020B0603020202020204" pitchFamily="34" charset="0"/>
              </a:rPr>
              <a:t>cumprir</a:t>
            </a:r>
            <a:r>
              <a:rPr lang="es-ES" sz="2800" dirty="0">
                <a:latin typeface="Trebuchet MS" panose="020B0603020202020204" pitchFamily="34" charset="0"/>
              </a:rPr>
              <a:t>”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954311" y="4869160"/>
            <a:ext cx="2434788" cy="1384995"/>
          </a:xfrm>
          <a:prstGeom prst="rect">
            <a:avLst/>
          </a:prstGeom>
          <a:noFill/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Trebuchet MS" panose="020B0603020202020204" pitchFamily="34" charset="0"/>
              </a:rPr>
              <a:t>“Que não tenhas que procurá-lo”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695056" y="1004535"/>
            <a:ext cx="8006423" cy="1200329"/>
          </a:xfrm>
          <a:prstGeom prst="rect">
            <a:avLst/>
          </a:prstGeom>
          <a:ln w="25400">
            <a:gradFill flip="none" rotWithShape="1">
              <a:gsLst>
                <a:gs pos="0">
                  <a:srgbClr val="FFFF00"/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latin typeface="Calibri Light" panose="020F0302020204030204" pitchFamily="34" charset="0"/>
              </a:rPr>
              <a:t>“</a:t>
            </a:r>
            <a:r>
              <a:rPr lang="es-ES" sz="2400" dirty="0" err="1" smtClean="0">
                <a:latin typeface="Calibri Light" panose="020F0302020204030204" pitchFamily="34" charset="0"/>
              </a:rPr>
              <a:t>Projeto</a:t>
            </a:r>
            <a:r>
              <a:rPr lang="es-ES" sz="2400" dirty="0" smtClean="0">
                <a:latin typeface="Calibri Light" panose="020F0302020204030204" pitchFamily="34" charset="0"/>
              </a:rPr>
              <a:t> cofinanciado pelo </a:t>
            </a:r>
            <a:endParaRPr lang="es-ES" sz="2400" dirty="0">
              <a:latin typeface="Calibri Light" panose="020F0302020204030204" pitchFamily="34" charset="0"/>
            </a:endParaRPr>
          </a:p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alibri Light" panose="020F0302020204030204" pitchFamily="34" charset="0"/>
              </a:rPr>
              <a:t>Fundo </a:t>
            </a:r>
            <a:r>
              <a:rPr lang="es-ES" sz="2400" b="1" dirty="0" err="1" smtClean="0">
                <a:solidFill>
                  <a:srgbClr val="0000CC"/>
                </a:solidFill>
                <a:latin typeface="Calibri Light" panose="020F0302020204030204" pitchFamily="34" charset="0"/>
              </a:rPr>
              <a:t>Europeu</a:t>
            </a:r>
            <a:r>
              <a:rPr lang="es-ES" sz="2400" b="1" dirty="0" smtClean="0">
                <a:solidFill>
                  <a:srgbClr val="0000CC"/>
                </a:solidFill>
                <a:latin typeface="Calibri Light" panose="020F0302020204030204" pitchFamily="34" charset="0"/>
              </a:rPr>
              <a:t> </a:t>
            </a:r>
            <a:r>
              <a:rPr lang="es-ES" sz="2400" b="1" dirty="0">
                <a:solidFill>
                  <a:srgbClr val="0000CC"/>
                </a:solidFill>
                <a:latin typeface="Calibri Light" panose="020F0302020204030204" pitchFamily="34" charset="0"/>
              </a:rPr>
              <a:t>de </a:t>
            </a:r>
            <a:r>
              <a:rPr lang="es-ES" sz="2400" b="1" dirty="0" err="1" smtClean="0">
                <a:solidFill>
                  <a:srgbClr val="0000CC"/>
                </a:solidFill>
                <a:latin typeface="Calibri Light" panose="020F0302020204030204" pitchFamily="34" charset="0"/>
              </a:rPr>
              <a:t>Desenvolvimento</a:t>
            </a:r>
            <a:r>
              <a:rPr lang="es-ES" sz="2400" b="1" dirty="0" smtClean="0">
                <a:solidFill>
                  <a:srgbClr val="0000CC"/>
                </a:solidFill>
                <a:latin typeface="Calibri Light" panose="020F0302020204030204" pitchFamily="34" charset="0"/>
              </a:rPr>
              <a:t> Regional </a:t>
            </a:r>
            <a:r>
              <a:rPr lang="es-ES" sz="2400" b="1" dirty="0">
                <a:solidFill>
                  <a:srgbClr val="0000CC"/>
                </a:solidFill>
                <a:latin typeface="Calibri Light" panose="020F0302020204030204" pitchFamily="34" charset="0"/>
              </a:rPr>
              <a:t>FEDER</a:t>
            </a:r>
            <a:r>
              <a:rPr lang="es-ES" sz="2400" dirty="0">
                <a:solidFill>
                  <a:srgbClr val="0000CC"/>
                </a:solidFill>
                <a:latin typeface="Calibri Light" panose="020F0302020204030204" pitchFamily="34" charset="0"/>
              </a:rPr>
              <a:t> </a:t>
            </a:r>
            <a:r>
              <a:rPr lang="es-ES" sz="2400" dirty="0" err="1" smtClean="0">
                <a:latin typeface="Calibri Light" panose="020F0302020204030204" pitchFamily="34" charset="0"/>
              </a:rPr>
              <a:t>através</a:t>
            </a:r>
            <a:r>
              <a:rPr lang="es-ES" sz="2400" dirty="0" smtClean="0">
                <a:latin typeface="Calibri Light" panose="020F0302020204030204" pitchFamily="34" charset="0"/>
              </a:rPr>
              <a:t> do</a:t>
            </a:r>
            <a:endParaRPr lang="es-ES" sz="2400" dirty="0">
              <a:latin typeface="Calibri Light" panose="020F0302020204030204" pitchFamily="34" charset="0"/>
            </a:endParaRPr>
          </a:p>
          <a:p>
            <a:pPr algn="ctr"/>
            <a:r>
              <a:rPr lang="es-ES" sz="2400" dirty="0">
                <a:latin typeface="Calibri Light" panose="020F0302020204030204" pitchFamily="34" charset="0"/>
              </a:rPr>
              <a:t> </a:t>
            </a:r>
            <a:r>
              <a:rPr lang="es-ES" sz="2400" b="1" dirty="0" smtClean="0">
                <a:solidFill>
                  <a:srgbClr val="0000CC"/>
                </a:solidFill>
                <a:latin typeface="Calibri Light" panose="020F0302020204030204" pitchFamily="34" charset="0"/>
              </a:rPr>
              <a:t>Interreg </a:t>
            </a:r>
            <a:r>
              <a:rPr lang="es-ES" sz="2400" b="1" dirty="0">
                <a:solidFill>
                  <a:srgbClr val="0000CC"/>
                </a:solidFill>
                <a:latin typeface="Calibri Light" panose="020F0302020204030204" pitchFamily="34" charset="0"/>
              </a:rPr>
              <a:t>V-A España-Portugal (POCTEP) 2014-2020</a:t>
            </a:r>
            <a:r>
              <a:rPr lang="es-ES" sz="2400" dirty="0">
                <a:latin typeface="Calibri Light" panose="020F0302020204030204" pitchFamily="34" charset="0"/>
              </a:rPr>
              <a:t>. 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1173691"/>
            <a:ext cx="404456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1. </a:t>
            </a:r>
            <a:r>
              <a:rPr lang="es-ES" sz="36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Visibilidade</a:t>
            </a:r>
            <a:r>
              <a:rPr lang="es-ES" sz="4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</a:p>
          <a:p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  </a:t>
            </a:r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Além</a:t>
            </a:r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do logo</a:t>
            </a:r>
            <a:endParaRPr lang="es-E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553157" y="210616"/>
            <a:ext cx="2068089" cy="523220"/>
          </a:xfrm>
          <a:prstGeom prst="rect">
            <a:avLst/>
          </a:prstGeom>
          <a:noFill/>
          <a:ln w="34925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latin typeface="Trebuchet MS" panose="020B0603020202020204" pitchFamily="34" charset="0"/>
              </a:rPr>
              <a:t>Menção</a:t>
            </a:r>
            <a:endParaRPr lang="es-ES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6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19736" y="2562765"/>
            <a:ext cx="7490048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400" b="1" dirty="0">
                <a:latin typeface="Trebuchet MS" panose="020B0603020202020204" pitchFamily="34" charset="0"/>
              </a:rPr>
              <a:t>Incluir </a:t>
            </a:r>
            <a:r>
              <a:rPr lang="es-ES_tradnl" altLang="pt-PT" sz="2400" b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entregáveis</a:t>
            </a:r>
            <a:r>
              <a:rPr lang="es-ES_tradnl" altLang="pt-PT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es-ES_tradnl" altLang="pt-PT" sz="2400" b="1" dirty="0">
                <a:latin typeface="Trebuchet MS" panose="020B0603020202020204" pitchFamily="34" charset="0"/>
              </a:rPr>
              <a:t>de ICV </a:t>
            </a:r>
            <a:r>
              <a:rPr lang="es-ES_tradnl" altLang="pt-PT" sz="2400" b="1" dirty="0" err="1">
                <a:latin typeface="Trebuchet MS" panose="020B0603020202020204" pitchFamily="34" charset="0"/>
              </a:rPr>
              <a:t>em</a:t>
            </a:r>
            <a:r>
              <a:rPr lang="es-ES_tradnl" altLang="pt-PT" sz="2400" b="1" dirty="0">
                <a:latin typeface="Trebuchet MS" panose="020B0603020202020204" pitchFamily="34" charset="0"/>
              </a:rPr>
              <a:t> </a:t>
            </a:r>
            <a:r>
              <a:rPr lang="es-ES_tradnl" altLang="pt-PT" sz="2400" b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certificações</a:t>
            </a:r>
            <a:r>
              <a:rPr lang="es-ES_tradnl" altLang="pt-PT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 de </a:t>
            </a:r>
            <a:r>
              <a:rPr lang="es-ES_tradnl" altLang="pt-PT" sz="2400" b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operação</a:t>
            </a:r>
            <a:r>
              <a:rPr lang="es-ES_tradnl" altLang="pt-PT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 (CO</a:t>
            </a:r>
            <a:r>
              <a:rPr lang="es-ES_tradnl" altLang="pt-PT" sz="24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)</a:t>
            </a:r>
            <a:endParaRPr lang="es-ES_tradnl" altLang="pt-PT" sz="24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332143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530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DBBD17-DE32-437F-9DDD-BFD1726F8F20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6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22532" name="4 CuadroTexto"/>
          <p:cNvSpPr txBox="1">
            <a:spLocks noChangeArrowheads="1"/>
          </p:cNvSpPr>
          <p:nvPr/>
        </p:nvSpPr>
        <p:spPr bwMode="auto">
          <a:xfrm>
            <a:off x="3719736" y="1356949"/>
            <a:ext cx="8280920" cy="1200329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pt-BR" altLang="pt-PT" sz="2400" b="1" dirty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Incluir na web </a:t>
            </a:r>
            <a:r>
              <a:rPr lang="pt-BR" altLang="pt-PT" sz="2400" b="1" dirty="0">
                <a:latin typeface="Trebuchet MS" panose="020B0603020202020204" pitchFamily="34" charset="0"/>
                <a:cs typeface="Arial" charset="0"/>
              </a:rPr>
              <a:t>informação sobre o projeto: objetivos, resultados e ajuda recebida da </a:t>
            </a:r>
            <a:r>
              <a:rPr lang="pt-BR" altLang="pt-PT" sz="2400" b="1" dirty="0" smtClean="0">
                <a:latin typeface="Trebuchet MS" panose="020B0603020202020204" pitchFamily="34" charset="0"/>
                <a:cs typeface="Arial" charset="0"/>
              </a:rPr>
              <a:t>UE</a:t>
            </a:r>
            <a:endParaRPr lang="pt-BR" altLang="pt-PT" sz="2400" b="1" dirty="0">
              <a:latin typeface="Trebuchet MS" panose="020B0603020202020204" pitchFamily="34" charset="0"/>
              <a:cs typeface="Arial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9336" y="1268760"/>
            <a:ext cx="333319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 </a:t>
            </a:r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Beneficiários</a:t>
            </a:r>
            <a:endParaRPr lang="es-ES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3689"/>
          <a:stretch/>
        </p:blipFill>
        <p:spPr>
          <a:xfrm>
            <a:off x="912" y="4078943"/>
            <a:ext cx="3320524" cy="27790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321436" y="-11569"/>
            <a:ext cx="4286732" cy="6231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3359696" y="-11569"/>
            <a:ext cx="4257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Responsabilidades</a:t>
            </a:r>
            <a:endParaRPr lang="es-ES" sz="3200" dirty="0"/>
          </a:p>
        </p:txBody>
      </p:sp>
      <p:sp>
        <p:nvSpPr>
          <p:cNvPr id="3" name="CuadroTexto 2"/>
          <p:cNvSpPr txBox="1"/>
          <p:nvPr/>
        </p:nvSpPr>
        <p:spPr>
          <a:xfrm rot="21299597">
            <a:off x="7141172" y="3046606"/>
            <a:ext cx="169310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FF0000"/>
                </a:solidFill>
              </a:rPr>
              <a:t>Nomear</a:t>
            </a:r>
            <a:r>
              <a:rPr lang="es-ES" b="1" dirty="0" smtClean="0">
                <a:solidFill>
                  <a:srgbClr val="FF0000"/>
                </a:solidFill>
              </a:rPr>
              <a:t> os </a:t>
            </a:r>
            <a:r>
              <a:rPr lang="es-ES" b="1" dirty="0" err="1" smtClean="0">
                <a:solidFill>
                  <a:srgbClr val="FF0000"/>
                </a:solidFill>
              </a:rPr>
              <a:t>ficheiros</a:t>
            </a:r>
            <a:r>
              <a:rPr lang="es-ES" b="1" dirty="0" smtClean="0">
                <a:solidFill>
                  <a:srgbClr val="FF0000"/>
                </a:solidFill>
              </a:rPr>
              <a:t> por favor !!!!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 rot="21299597">
            <a:off x="9135646" y="2014234"/>
            <a:ext cx="1693109" cy="400110"/>
          </a:xfrm>
          <a:prstGeom prst="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Atualizar</a:t>
            </a:r>
            <a:endParaRPr lang="es-E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709814" y="380640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pt-BR" altLang="pt-PT" sz="2400" b="1" dirty="0">
                <a:solidFill>
                  <a:srgbClr val="0000CC"/>
                </a:solidFill>
                <a:latin typeface="Trebuchet MS" panose="020B0603020202020204" pitchFamily="34" charset="0"/>
              </a:rPr>
              <a:t>Comunicar ao SC</a:t>
            </a:r>
            <a:r>
              <a:rPr lang="pt-BR" altLang="pt-PT" sz="2400" b="1" dirty="0">
                <a:latin typeface="Trebuchet MS" panose="020B0603020202020204" pitchFamily="34" charset="0"/>
              </a:rPr>
              <a:t> qualquer evento, logotipo, publicação, divulgação em meios ou publicidade</a:t>
            </a:r>
            <a:r>
              <a:rPr lang="pt-BR" altLang="pt-PT" sz="2400" b="1" dirty="0" smtClean="0">
                <a:latin typeface="Trebuchet MS" panose="020B0603020202020204" pitchFamily="34" charset="0"/>
              </a:rPr>
              <a:t>...</a:t>
            </a:r>
            <a:endParaRPr lang="pt-BR" altLang="pt-PT" sz="2400" b="1" dirty="0">
              <a:latin typeface="Trebuchet MS" panose="020B0603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709814" y="5263197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400" b="1" dirty="0">
                <a:latin typeface="Trebuchet MS" panose="020B0603020202020204" pitchFamily="34" charset="0"/>
              </a:rPr>
              <a:t>Ter </a:t>
            </a:r>
            <a:r>
              <a:rPr lang="es-ES_tradnl" altLang="pt-PT" sz="2400" b="1" dirty="0" err="1">
                <a:latin typeface="Trebuchet MS" panose="020B0603020202020204" pitchFamily="34" charset="0"/>
              </a:rPr>
              <a:t>um</a:t>
            </a:r>
            <a:r>
              <a:rPr lang="es-ES_tradnl" altLang="pt-PT" sz="2400" b="1" dirty="0">
                <a:latin typeface="Trebuchet MS" panose="020B0603020202020204" pitchFamily="34" charset="0"/>
              </a:rPr>
              <a:t> </a:t>
            </a:r>
            <a:r>
              <a:rPr lang="es-ES_tradnl" altLang="pt-PT" sz="2400" b="1" dirty="0" err="1">
                <a:solidFill>
                  <a:srgbClr val="0000CC"/>
                </a:solidFill>
                <a:latin typeface="Trebuchet MS" panose="020B0603020202020204" pitchFamily="34" charset="0"/>
              </a:rPr>
              <a:t>registo</a:t>
            </a:r>
            <a:r>
              <a:rPr lang="es-ES_tradnl" altLang="pt-PT" sz="2400" b="1" dirty="0">
                <a:latin typeface="Trebuchet MS" panose="020B0603020202020204" pitchFamily="34" charset="0"/>
              </a:rPr>
              <a:t> de </a:t>
            </a:r>
            <a:r>
              <a:rPr lang="es-ES_tradnl" altLang="pt-PT" sz="2400" b="1" dirty="0" err="1">
                <a:latin typeface="Trebuchet MS" panose="020B0603020202020204" pitchFamily="34" charset="0"/>
              </a:rPr>
              <a:t>materiais</a:t>
            </a:r>
            <a:r>
              <a:rPr lang="es-ES_tradnl" altLang="pt-PT" sz="2400" b="1" dirty="0">
                <a:latin typeface="Trebuchet MS" panose="020B0603020202020204" pitchFamily="34" charset="0"/>
              </a:rPr>
              <a:t> ICV -&gt; indicadores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1562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532" grpId="0" animBg="1"/>
      <p:bldP spid="3" grpId="0" animBg="1"/>
      <p:bldP spid="12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DBBD17-DE32-437F-9DDD-BFD1726F8F20}" type="slidenum">
              <a:rPr lang="es-ES" altLang="es-ES">
                <a:solidFill>
                  <a:srgbClr val="F2F2F2"/>
                </a:solidFill>
                <a:latin typeface="Gill Sans MT" panose="020B0502020104020203" pitchFamily="34" charset="0"/>
              </a:rPr>
              <a:pPr/>
              <a:t>7</a:t>
            </a:fld>
            <a:endParaRPr lang="es-ES" altLang="es-ES" dirty="0">
              <a:solidFill>
                <a:srgbClr val="F2F2F2"/>
              </a:solidFill>
              <a:latin typeface="Gill Sans MT" panose="020B0502020104020203" pitchFamily="34" charset="0"/>
            </a:endParaRPr>
          </a:p>
        </p:txBody>
      </p:sp>
      <p:sp>
        <p:nvSpPr>
          <p:cNvPr id="22532" name="4 CuadroTexto"/>
          <p:cNvSpPr txBox="1">
            <a:spLocks noChangeArrowheads="1"/>
          </p:cNvSpPr>
          <p:nvPr/>
        </p:nvSpPr>
        <p:spPr bwMode="auto">
          <a:xfrm>
            <a:off x="4295800" y="1875691"/>
            <a:ext cx="7344816" cy="3631763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xtLst/>
        </p:spPr>
        <p:txBody>
          <a:bodyPr wrap="square"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Resumo curto </a:t>
            </a:r>
            <a:r>
              <a:rPr lang="es-ES_tradnl" altLang="pt-PT" sz="28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em</a:t>
            </a:r>
            <a:r>
              <a:rPr lang="es-ES_tradnl" altLang="pt-PT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2800" b="1" dirty="0" err="1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Inglês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: 750 </a:t>
            </a:r>
            <a:r>
              <a:rPr lang="es-ES_tradnl" altLang="pt-PT" sz="2800" b="1" dirty="0" err="1" smtClean="0">
                <a:latin typeface="Trebuchet MS" panose="020B0603020202020204" pitchFamily="34" charset="0"/>
                <a:cs typeface="Arial" charset="0"/>
              </a:rPr>
              <a:t>caráteres</a:t>
            </a:r>
            <a:endParaRPr lang="es-ES_tradnl" altLang="pt-PT" sz="2800" b="1" dirty="0" smtClean="0">
              <a:latin typeface="Trebuchet MS" panose="020B0603020202020204" pitchFamily="34" charset="0"/>
              <a:cs typeface="Arial" charset="0"/>
            </a:endParaRPr>
          </a:p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Resumo “longo”: </a:t>
            </a:r>
            <a:r>
              <a:rPr lang="es-ES_tradnl" altLang="pt-PT" sz="2800" b="1" dirty="0" err="1" smtClean="0">
                <a:latin typeface="Trebuchet MS" panose="020B0603020202020204" pitchFamily="34" charset="0"/>
                <a:cs typeface="Arial" charset="0"/>
              </a:rPr>
              <a:t>uns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 3000 </a:t>
            </a:r>
            <a:r>
              <a:rPr lang="es-ES_tradnl" altLang="pt-PT" sz="2800" b="1" dirty="0" err="1">
                <a:latin typeface="Trebuchet MS" panose="020B0603020202020204" pitchFamily="34" charset="0"/>
                <a:cs typeface="Arial" charset="0"/>
              </a:rPr>
              <a:t>caráteres</a:t>
            </a:r>
            <a:endParaRPr lang="es-ES_tradnl" altLang="pt-PT" sz="2800" b="1" dirty="0" smtClean="0">
              <a:latin typeface="Trebuchet MS" panose="020B0603020202020204" pitchFamily="34" charset="0"/>
              <a:cs typeface="Arial" charset="0"/>
            </a:endParaRPr>
          </a:p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800" b="1" dirty="0" smtClean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“Lead”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: frase </a:t>
            </a:r>
            <a:r>
              <a:rPr lang="es-ES_tradnl" altLang="pt-PT" sz="2800" b="1" dirty="0" err="1" smtClean="0">
                <a:latin typeface="Trebuchet MS" panose="020B0603020202020204" pitchFamily="34" charset="0"/>
                <a:cs typeface="Arial" charset="0"/>
              </a:rPr>
              <a:t>introdutória</a:t>
            </a:r>
            <a:endParaRPr lang="es-ES_tradnl" altLang="pt-PT" sz="2800" b="1" dirty="0" smtClean="0">
              <a:latin typeface="Trebuchet MS" panose="020B0603020202020204" pitchFamily="34" charset="0"/>
              <a:cs typeface="Arial" charset="0"/>
            </a:endParaRPr>
          </a:p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Foto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s-ES_tradnl" altLang="pt-PT" sz="2800" b="1" dirty="0" err="1" smtClean="0">
                <a:latin typeface="Trebuchet MS" panose="020B0603020202020204" pitchFamily="34" charset="0"/>
                <a:cs typeface="Arial" charset="0"/>
              </a:rPr>
              <a:t>em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 alta </a:t>
            </a:r>
            <a:r>
              <a:rPr lang="es-ES_tradnl" altLang="pt-PT" sz="2800" b="1" dirty="0" err="1" smtClean="0">
                <a:latin typeface="Trebuchet MS" panose="020B0603020202020204" pitchFamily="34" charset="0"/>
                <a:cs typeface="Arial" charset="0"/>
              </a:rPr>
              <a:t>qualidade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 (HD)</a:t>
            </a:r>
          </a:p>
          <a:p>
            <a:pPr marL="342891" indent="-342891" eaLnBrk="0" hangingPunct="0">
              <a:lnSpc>
                <a:spcPct val="150000"/>
              </a:lnSpc>
              <a:spcAft>
                <a:spcPts val="600"/>
              </a:spcAft>
              <a:buClr>
                <a:srgbClr val="E93783"/>
              </a:buClr>
              <a:buFont typeface="Wingdings" panose="05000000000000000000" pitchFamily="2" charset="2"/>
              <a:buChar char="ü"/>
            </a:pPr>
            <a:r>
              <a:rPr lang="es-ES_tradnl" altLang="pt-PT" sz="2800" b="1" dirty="0">
                <a:solidFill>
                  <a:srgbClr val="0000CC"/>
                </a:solidFill>
                <a:latin typeface="Trebuchet MS" panose="020B0603020202020204" pitchFamily="34" charset="0"/>
                <a:cs typeface="Arial" charset="0"/>
              </a:rPr>
              <a:t>Vídeos</a:t>
            </a:r>
            <a:r>
              <a:rPr lang="es-ES_tradnl" altLang="pt-PT" sz="2800" b="1" dirty="0" smtClean="0">
                <a:latin typeface="Trebuchet MS" panose="020B0603020202020204" pitchFamily="34" charset="0"/>
                <a:cs typeface="Arial" charset="0"/>
              </a:rPr>
              <a:t> curtos: max 1 min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9336" y="1268760"/>
            <a:ext cx="333319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 </a:t>
            </a:r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Beneficiarios</a:t>
            </a:r>
            <a:endParaRPr lang="es-ES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359696" y="-11569"/>
            <a:ext cx="4257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Recomendaciones</a:t>
            </a:r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1" y="3253006"/>
            <a:ext cx="3243479" cy="53886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1" y="0"/>
            <a:ext cx="3210581" cy="745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3210580" y="-10656"/>
            <a:ext cx="4973652" cy="7559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3180456" y="66503"/>
            <a:ext cx="4257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Recomendações</a:t>
            </a:r>
            <a:endParaRPr lang="es-ES" sz="3200" dirty="0"/>
          </a:p>
        </p:txBody>
      </p:sp>
      <p:sp>
        <p:nvSpPr>
          <p:cNvPr id="15" name="Rectángulo 14"/>
          <p:cNvSpPr/>
          <p:nvPr/>
        </p:nvSpPr>
        <p:spPr>
          <a:xfrm>
            <a:off x="132564" y="116632"/>
            <a:ext cx="333319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Beneficiários</a:t>
            </a:r>
            <a:endParaRPr lang="es-ES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6" y="1226895"/>
            <a:ext cx="2524867" cy="17358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5"/>
          <a:stretch/>
        </p:blipFill>
        <p:spPr>
          <a:xfrm>
            <a:off x="1041664" y="4082140"/>
            <a:ext cx="2190270" cy="2259226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 rot="21299597">
            <a:off x="3780993" y="1154554"/>
            <a:ext cx="1693109" cy="707886"/>
          </a:xfrm>
          <a:prstGeom prst="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Estar preparados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34781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-1" y="0"/>
            <a:ext cx="3210581" cy="745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9A5A51-3DA7-451C-91E8-B7C9FA32E248}" type="slidenum">
              <a:rPr lang="es-ES" altLang="es-ES">
                <a:solidFill>
                  <a:srgbClr val="F2F2F2"/>
                </a:solidFill>
                <a:latin typeface="Gill Sans MT" pitchFamily="34" charset="0"/>
              </a:rPr>
              <a:pPr eaLnBrk="1" hangingPunct="1"/>
              <a:t>8</a:t>
            </a:fld>
            <a:endParaRPr lang="es-ES" altLang="es-ES">
              <a:solidFill>
                <a:srgbClr val="F2F2F2"/>
              </a:solidFill>
              <a:latin typeface="Gill Sans MT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210580" y="-10656"/>
            <a:ext cx="4973652" cy="7559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ctángulo 35"/>
          <p:cNvSpPr/>
          <p:nvPr/>
        </p:nvSpPr>
        <p:spPr>
          <a:xfrm>
            <a:off x="3180456" y="66503"/>
            <a:ext cx="4257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Recomendações</a:t>
            </a:r>
            <a:endParaRPr lang="es-ES" sz="3200" dirty="0"/>
          </a:p>
        </p:txBody>
      </p:sp>
      <p:sp>
        <p:nvSpPr>
          <p:cNvPr id="28" name="Rectángulo 27"/>
          <p:cNvSpPr/>
          <p:nvPr/>
        </p:nvSpPr>
        <p:spPr>
          <a:xfrm>
            <a:off x="132564" y="116632"/>
            <a:ext cx="333319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 </a:t>
            </a:r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Beneficiários</a:t>
            </a:r>
            <a:endParaRPr lang="es-ES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631504" y="1818470"/>
            <a:ext cx="9123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 smtClean="0">
                <a:latin typeface="Trebuchet MS" panose="020B0603020202020204" pitchFamily="34" charset="0"/>
              </a:rPr>
              <a:t>Quál</a:t>
            </a:r>
            <a:r>
              <a:rPr lang="es-ES" sz="6000" b="1" dirty="0" smtClean="0">
                <a:latin typeface="Trebuchet MS" panose="020B0603020202020204" pitchFamily="34" charset="0"/>
              </a:rPr>
              <a:t> é a </a:t>
            </a:r>
            <a:r>
              <a:rPr lang="es-ES" sz="6000" b="1" dirty="0" err="1" smtClean="0">
                <a:latin typeface="Trebuchet MS" panose="020B0603020202020204" pitchFamily="34" charset="0"/>
              </a:rPr>
              <a:t>sua</a:t>
            </a:r>
            <a:r>
              <a:rPr lang="es-ES" sz="6000" b="1" dirty="0" smtClean="0">
                <a:latin typeface="Trebuchet MS" panose="020B0603020202020204" pitchFamily="34" charset="0"/>
              </a:rPr>
              <a:t> </a:t>
            </a:r>
            <a:r>
              <a:rPr lang="es-ES" sz="6000" b="1" dirty="0" err="1" smtClean="0">
                <a:latin typeface="Trebuchet MS" panose="020B0603020202020204" pitchFamily="34" charset="0"/>
              </a:rPr>
              <a:t>história</a:t>
            </a:r>
            <a:r>
              <a:rPr lang="es-ES" sz="6000" b="1" dirty="0" smtClean="0">
                <a:latin typeface="Trebuchet MS" panose="020B0603020202020204" pitchFamily="34" charset="0"/>
              </a:rPr>
              <a:t>? </a:t>
            </a:r>
          </a:p>
          <a:p>
            <a:pPr algn="ctr"/>
            <a:r>
              <a:rPr lang="es-ES" sz="6000" b="1" dirty="0" err="1" smtClean="0">
                <a:latin typeface="Trebuchet MS" panose="020B0603020202020204" pitchFamily="34" charset="0"/>
              </a:rPr>
              <a:t>Quem</a:t>
            </a:r>
            <a:r>
              <a:rPr lang="es-ES" sz="6000" b="1" dirty="0" smtClean="0">
                <a:latin typeface="Trebuchet MS" panose="020B0603020202020204" pitchFamily="34" charset="0"/>
              </a:rPr>
              <a:t> a </a:t>
            </a:r>
            <a:r>
              <a:rPr lang="es-ES" sz="6000" b="1" dirty="0" err="1" smtClean="0">
                <a:latin typeface="Trebuchet MS" panose="020B0603020202020204" pitchFamily="34" charset="0"/>
              </a:rPr>
              <a:t>vai</a:t>
            </a:r>
            <a:r>
              <a:rPr lang="es-ES" sz="6000" b="1" dirty="0" smtClean="0">
                <a:latin typeface="Trebuchet MS" panose="020B0603020202020204" pitchFamily="34" charset="0"/>
              </a:rPr>
              <a:t> contar?</a:t>
            </a:r>
            <a:endParaRPr lang="es-ES" sz="6000" b="1" dirty="0">
              <a:latin typeface="Trebuchet MS" panose="020B0603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34286" r="25649" b="21904"/>
          <a:stretch/>
        </p:blipFill>
        <p:spPr>
          <a:xfrm>
            <a:off x="5567264" y="4121696"/>
            <a:ext cx="6624736" cy="27363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1697"/>
            <a:ext cx="2844825" cy="13186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b="11032"/>
          <a:stretch/>
        </p:blipFill>
        <p:spPr>
          <a:xfrm>
            <a:off x="2844824" y="4121697"/>
            <a:ext cx="2722439" cy="13235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b="21183"/>
          <a:stretch/>
        </p:blipFill>
        <p:spPr>
          <a:xfrm>
            <a:off x="0" y="5440343"/>
            <a:ext cx="2844823" cy="14176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b="6397"/>
          <a:stretch/>
        </p:blipFill>
        <p:spPr>
          <a:xfrm>
            <a:off x="2844823" y="5440343"/>
            <a:ext cx="2722440" cy="14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266726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9A5A51-3DA7-451C-91E8-B7C9FA32E248}" type="slidenum">
              <a:rPr lang="es-ES" altLang="es-ES">
                <a:solidFill>
                  <a:srgbClr val="F2F2F2"/>
                </a:solidFill>
                <a:latin typeface="Gill Sans MT" pitchFamily="34" charset="0"/>
              </a:rPr>
              <a:pPr eaLnBrk="1" hangingPunct="1"/>
              <a:t>9</a:t>
            </a:fld>
            <a:endParaRPr lang="es-ES" altLang="es-ES">
              <a:solidFill>
                <a:srgbClr val="F2F2F2"/>
              </a:solidFill>
              <a:latin typeface="Gill Sans MT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37012" y="1210269"/>
            <a:ext cx="1620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O </a:t>
            </a:r>
            <a:r>
              <a:rPr lang="es-ES" sz="3200" b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quê</a:t>
            </a:r>
            <a:endParaRPr lang="es-ES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05382" y="1228645"/>
            <a:ext cx="145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Como</a:t>
            </a:r>
            <a:endParaRPr lang="es-ES" sz="28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604540" y="1210269"/>
            <a:ext cx="167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00CC"/>
                </a:solidFill>
                <a:latin typeface="Trebuchet MS" panose="020B0603020202020204" pitchFamily="34" charset="0"/>
              </a:rPr>
              <a:t>A </a:t>
            </a:r>
            <a:r>
              <a:rPr lang="es-ES" sz="3200" b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quem</a:t>
            </a:r>
            <a:endParaRPr lang="es-ES" sz="32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892047" y="4467312"/>
            <a:ext cx="3203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Indicadores, resultados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Historias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Ángulos (impacto económico, social</a:t>
            </a:r>
            <a:r>
              <a:rPr lang="es-ES" sz="2000" dirty="0" smtClean="0">
                <a:latin typeface="Trebuchet MS" panose="020B0603020202020204" pitchFamily="34" charset="0"/>
              </a:rPr>
              <a:t>…)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“</a:t>
            </a:r>
            <a:r>
              <a:rPr lang="es-ES" sz="2000" i="1" dirty="0" err="1">
                <a:latin typeface="Trebuchet MS" panose="020B0603020202020204" pitchFamily="34" charset="0"/>
              </a:rPr>
              <a:t>Problem-Solution</a:t>
            </a:r>
            <a:r>
              <a:rPr lang="es-ES" sz="2000" dirty="0">
                <a:latin typeface="Trebuchet MS" panose="020B0603020202020204" pitchFamily="34" charset="0"/>
              </a:rPr>
              <a:t>”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s-ES" sz="2000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s-ES" i="1" dirty="0">
              <a:latin typeface="Calibri Light" panose="020F03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021760" y="4467312"/>
            <a:ext cx="39604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Vídeo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 err="1" smtClean="0">
                <a:latin typeface="Trebuchet MS" panose="020B0603020202020204" pitchFamily="34" charset="0"/>
              </a:rPr>
              <a:t>Versões</a:t>
            </a:r>
            <a:r>
              <a:rPr lang="es-ES" sz="2000" dirty="0" smtClean="0">
                <a:latin typeface="Trebuchet MS" panose="020B0603020202020204" pitchFamily="34" charset="0"/>
              </a:rPr>
              <a:t> </a:t>
            </a:r>
            <a:r>
              <a:rPr lang="es-ES" sz="2000" dirty="0" err="1" smtClean="0">
                <a:latin typeface="Trebuchet MS" panose="020B0603020202020204" pitchFamily="34" charset="0"/>
              </a:rPr>
              <a:t>finais</a:t>
            </a:r>
            <a:r>
              <a:rPr lang="es-ES" sz="2000" dirty="0" smtClean="0">
                <a:latin typeface="Trebuchet MS" panose="020B0603020202020204" pitchFamily="34" charset="0"/>
              </a:rPr>
              <a:t>: </a:t>
            </a:r>
            <a:r>
              <a:rPr lang="es-ES" sz="2000" dirty="0" smtClean="0">
                <a:latin typeface="Trebuchet MS" panose="020B0603020202020204" pitchFamily="34" charset="0"/>
              </a:rPr>
              <a:t>“</a:t>
            </a:r>
            <a:r>
              <a:rPr lang="es-ES" sz="2000" u="sng" dirty="0" smtClean="0">
                <a:latin typeface="Trebuchet MS" panose="020B0603020202020204" pitchFamily="34" charset="0"/>
              </a:rPr>
              <a:t>para publicar</a:t>
            </a:r>
            <a:r>
              <a:rPr lang="es-ES" sz="2000" dirty="0" smtClean="0">
                <a:latin typeface="Trebuchet MS" panose="020B0603020202020204" pitchFamily="34" charset="0"/>
              </a:rPr>
              <a:t>”</a:t>
            </a:r>
            <a:endParaRPr lang="es-ES" sz="2000" dirty="0">
              <a:latin typeface="Trebuchet MS" panose="020B0603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Eventos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Redes (</a:t>
            </a:r>
            <a:r>
              <a:rPr lang="es-ES" sz="2000" i="1" dirty="0">
                <a:latin typeface="Trebuchet MS" panose="020B0603020202020204" pitchFamily="34" charset="0"/>
              </a:rPr>
              <a:t>posts</a:t>
            </a:r>
            <a:r>
              <a:rPr lang="es-ES" sz="2000" dirty="0">
                <a:latin typeface="Trebuchet MS" panose="020B0603020202020204" pitchFamily="34" charset="0"/>
              </a:rPr>
              <a:t>, </a:t>
            </a:r>
            <a:r>
              <a:rPr lang="es-ES" sz="2000" i="1" dirty="0" smtClean="0">
                <a:latin typeface="Trebuchet MS" panose="020B0603020202020204" pitchFamily="34" charset="0"/>
              </a:rPr>
              <a:t>stories</a:t>
            </a:r>
            <a:r>
              <a:rPr lang="es-ES" sz="2000" dirty="0">
                <a:latin typeface="Trebuchet MS" panose="020B0603020202020204" pitchFamily="34" charset="0"/>
              </a:rPr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dirty="0">
                <a:latin typeface="Trebuchet MS" panose="020B0603020202020204" pitchFamily="34" charset="0"/>
              </a:rPr>
              <a:t>Blogs, etc.</a:t>
            </a:r>
          </a:p>
          <a:p>
            <a:endParaRPr lang="es-ES" i="1" dirty="0">
              <a:latin typeface="Calibri Light" panose="020F0302020204030204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3105599" y="1956878"/>
            <a:ext cx="8463009" cy="664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9982200" y="4482085"/>
            <a:ext cx="1781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s-ES" sz="2000" u="sng" dirty="0" smtClean="0">
                <a:latin typeface="Trebuchet MS" panose="020B0603020202020204" pitchFamily="34" charset="0"/>
              </a:rPr>
              <a:t>Público </a:t>
            </a:r>
            <a:r>
              <a:rPr lang="es-ES" sz="2000" u="sng" dirty="0" err="1" smtClean="0">
                <a:latin typeface="Trebuchet MS" panose="020B0603020202020204" pitchFamily="34" charset="0"/>
              </a:rPr>
              <a:t>alvo</a:t>
            </a:r>
            <a:endParaRPr lang="es-ES" sz="2000" dirty="0">
              <a:latin typeface="Trebuchet MS" panose="020B0603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" y="3728073"/>
            <a:ext cx="2880740" cy="222777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93172" y="1956878"/>
            <a:ext cx="3050099" cy="205869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37231" y="2314209"/>
            <a:ext cx="3139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000" dirty="0">
                <a:latin typeface="Trebuchet MS" panose="020B0603020202020204" pitchFamily="34" charset="0"/>
              </a:rPr>
              <a:t>“Reunião” sem mais contexto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000" dirty="0">
                <a:latin typeface="Trebuchet MS" panose="020B0603020202020204" pitchFamily="34" charset="0"/>
              </a:rPr>
              <a:t>Encontro “ao redor da mesa”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9595714" y="2443196"/>
            <a:ext cx="2468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s-ES" sz="2000" dirty="0" err="1" smtClean="0">
                <a:latin typeface="Trebuchet MS" panose="020B0603020202020204" pitchFamily="34" charset="0"/>
              </a:rPr>
              <a:t>Envios</a:t>
            </a:r>
            <a:r>
              <a:rPr lang="es-ES" sz="2000" dirty="0" smtClean="0">
                <a:latin typeface="Trebuchet MS" panose="020B0603020202020204" pitchFamily="34" charset="0"/>
              </a:rPr>
              <a:t> masivos (</a:t>
            </a:r>
            <a:r>
              <a:rPr lang="es-ES" sz="2000" dirty="0" err="1" smtClean="0">
                <a:latin typeface="Trebuchet MS" panose="020B0603020202020204" pitchFamily="34" charset="0"/>
              </a:rPr>
              <a:t>desnecessários</a:t>
            </a:r>
            <a:r>
              <a:rPr lang="es-ES" sz="2000" dirty="0" smtClean="0">
                <a:latin typeface="Trebuchet MS" panose="020B0603020202020204" pitchFamily="34" charset="0"/>
              </a:rPr>
              <a:t>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s-ES" sz="2000" dirty="0">
              <a:latin typeface="Trebuchet MS" panose="020B0603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17702" y="2328399"/>
            <a:ext cx="38492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" panose="020B0603020202020204" pitchFamily="34" charset="0"/>
              </a:rPr>
              <a:t>Press release </a:t>
            </a:r>
            <a:r>
              <a:rPr lang="pt-BR" sz="2000" dirty="0">
                <a:latin typeface="Trebuchet MS" panose="020B0603020202020204" pitchFamily="34" charset="0"/>
              </a:rPr>
              <a:t>de </a:t>
            </a:r>
            <a:r>
              <a:rPr lang="pt-BR" sz="2000" dirty="0" smtClean="0">
                <a:latin typeface="Trebuchet MS" panose="020B0603020202020204" pitchFamily="34" charset="0"/>
              </a:rPr>
              <a:t>5 </a:t>
            </a:r>
            <a:r>
              <a:rPr lang="pt-BR" sz="2000" dirty="0" err="1" smtClean="0">
                <a:latin typeface="Trebuchet MS" panose="020B0603020202020204" pitchFamily="34" charset="0"/>
              </a:rPr>
              <a:t>pags</a:t>
            </a:r>
            <a:endParaRPr lang="pt-BR" sz="2000" dirty="0">
              <a:latin typeface="Trebuchet MS" panose="020B0603020202020204" pitchFamily="34" charset="0"/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000" dirty="0">
                <a:latin typeface="Trebuchet MS" panose="020B0603020202020204" pitchFamily="34" charset="0"/>
              </a:rPr>
              <a:t>Linguagem </a:t>
            </a:r>
            <a:r>
              <a:rPr lang="pt-BR" sz="2000" dirty="0" smtClean="0">
                <a:latin typeface="Trebuchet MS" panose="020B0603020202020204" pitchFamily="34" charset="0"/>
              </a:rPr>
              <a:t>não adequada: </a:t>
            </a:r>
            <a:r>
              <a:rPr lang="pt-BR" sz="2000" dirty="0">
                <a:latin typeface="Trebuchet MS" panose="020B0603020202020204" pitchFamily="34" charset="0"/>
              </a:rPr>
              <a:t>administrativa, académica, etc.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t-BR" sz="2000" dirty="0">
                <a:latin typeface="Trebuchet MS" panose="020B0603020202020204" pitchFamily="34" charset="0"/>
              </a:rPr>
              <a:t>Fotos baixa qualidade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79" y="66503"/>
            <a:ext cx="3130302" cy="1129286"/>
          </a:xfrm>
          <a:prstGeom prst="rect">
            <a:avLst/>
          </a:prstGeom>
        </p:spPr>
      </p:pic>
      <p:cxnSp>
        <p:nvCxnSpPr>
          <p:cNvPr id="32" name="Conector recto 31"/>
          <p:cNvCxnSpPr/>
          <p:nvPr/>
        </p:nvCxnSpPr>
        <p:spPr>
          <a:xfrm>
            <a:off x="3055252" y="4220612"/>
            <a:ext cx="8369340" cy="476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t="22893"/>
          <a:stretch/>
        </p:blipFill>
        <p:spPr>
          <a:xfrm>
            <a:off x="0" y="6525344"/>
            <a:ext cx="12192000" cy="33265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2667260" y="3100"/>
            <a:ext cx="5800124" cy="6231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ctángulo 35"/>
          <p:cNvSpPr/>
          <p:nvPr/>
        </p:nvSpPr>
        <p:spPr>
          <a:xfrm>
            <a:off x="2630816" y="-8469"/>
            <a:ext cx="4257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Recomendações</a:t>
            </a:r>
            <a:endParaRPr lang="es-ES" sz="3200" dirty="0"/>
          </a:p>
        </p:txBody>
      </p:sp>
      <p:sp>
        <p:nvSpPr>
          <p:cNvPr id="28" name="Rectángulo 27"/>
          <p:cNvSpPr/>
          <p:nvPr/>
        </p:nvSpPr>
        <p:spPr>
          <a:xfrm>
            <a:off x="164473" y="593451"/>
            <a:ext cx="33331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 </a:t>
            </a:r>
          </a:p>
          <a:p>
            <a:r>
              <a:rPr lang="es-ES" sz="28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Beneficiários</a:t>
            </a:r>
            <a:endParaRPr lang="es-ES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46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6" grpId="0"/>
      <p:bldP spid="20" grpId="0"/>
      <p:bldP spid="7" grpId="0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7668</TotalTime>
  <Words>966</Words>
  <Application>Microsoft Office PowerPoint</Application>
  <PresentationFormat>Panorámica</PresentationFormat>
  <Paragraphs>233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Calibri Light </vt:lpstr>
      <vt:lpstr>Gill Sans MT</vt:lpstr>
      <vt:lpstr>Tahoma</vt:lpstr>
      <vt:lpstr>Trebuchet MS</vt:lpstr>
      <vt:lpstr>Wingdings</vt:lpstr>
      <vt:lpstr>Diseño personalizado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CREATIVA machine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CREATIVA machine</dc:creator>
  <cp:lastModifiedBy>Almudena Ortega Sierra</cp:lastModifiedBy>
  <cp:revision>1941</cp:revision>
  <cp:lastPrinted>2019-11-12T14:30:06Z</cp:lastPrinted>
  <dcterms:created xsi:type="dcterms:W3CDTF">2008-01-25T20:43:55Z</dcterms:created>
  <dcterms:modified xsi:type="dcterms:W3CDTF">2019-12-11T10:16:54Z</dcterms:modified>
</cp:coreProperties>
</file>